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430" r:id="rId2"/>
    <p:sldId id="454" r:id="rId3"/>
    <p:sldId id="467" r:id="rId4"/>
    <p:sldId id="463" r:id="rId5"/>
    <p:sldId id="455" r:id="rId6"/>
    <p:sldId id="438" r:id="rId7"/>
    <p:sldId id="439" r:id="rId8"/>
    <p:sldId id="440" r:id="rId9"/>
    <p:sldId id="457" r:id="rId10"/>
    <p:sldId id="403" r:id="rId11"/>
  </p:sldIdLst>
  <p:sldSz cx="12192000" cy="6858000"/>
  <p:notesSz cx="6858000" cy="9144000"/>
  <p:defaultTextStyle>
    <a:defPPr>
      <a:defRPr lang="ko-KR"/>
    </a:defPPr>
    <a:lvl1pPr marL="0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78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57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36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14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892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70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249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428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2" userDrawn="1">
          <p15:clr>
            <a:srgbClr val="A4A3A4"/>
          </p15:clr>
        </p15:guide>
        <p15:guide id="2" pos="121" userDrawn="1">
          <p15:clr>
            <a:srgbClr val="A4A3A4"/>
          </p15:clr>
        </p15:guide>
        <p15:guide id="3" orient="horz" pos="4201" userDrawn="1">
          <p15:clr>
            <a:srgbClr val="A4A3A4"/>
          </p15:clr>
        </p15:guide>
        <p15:guide id="7" pos="755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FCBC"/>
    <a:srgbClr val="E1F2FF"/>
    <a:srgbClr val="BDE3FF"/>
    <a:srgbClr val="F3FAFF"/>
    <a:srgbClr val="F5F5F5"/>
    <a:srgbClr val="00AA55"/>
    <a:srgbClr val="006633"/>
    <a:srgbClr val="E0FFE6"/>
    <a:srgbClr val="CC0000"/>
    <a:srgbClr val="FFE0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949" autoAdjust="0"/>
    <p:restoredTop sz="90576" autoAdjust="0"/>
  </p:normalViewPr>
  <p:slideViewPr>
    <p:cSldViewPr snapToGrid="0" showGuides="1">
      <p:cViewPr>
        <p:scale>
          <a:sx n="150" d="100"/>
          <a:sy n="150" d="100"/>
        </p:scale>
        <p:origin x="-178" y="-706"/>
      </p:cViewPr>
      <p:guideLst>
        <p:guide orient="horz" pos="232"/>
        <p:guide pos="121"/>
        <p:guide orient="horz" pos="4201"/>
        <p:guide pos="755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3" d="100"/>
        <a:sy n="33" d="100"/>
      </p:scale>
      <p:origin x="0" y="0"/>
    </p:cViewPr>
  </p:notesTextViewPr>
  <p:gridSpacing cx="45000" cy="45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3DAF4C-20C0-4A95-ABB7-DD59F513659F}" type="datetimeFigureOut">
              <a:rPr lang="ko-KR" altLang="en-US" smtClean="0"/>
              <a:t>2025-10-01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F0EA2E-53D6-4215-8D3D-62EB7211AB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98704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78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57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36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14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892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70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49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28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D08C66-693F-F2CF-A8C3-0C13D99ECA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68001F8-5550-CB29-DC0B-AEC75F48845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559E4AD-DFE9-0B80-C163-AA7ACFEE13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FCC0307-A130-8167-9720-E157E763FD8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0EA2E-53D6-4215-8D3D-62EB7211AB00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97503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470927-9D0A-42F9-F357-28AF606FD7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8163211-B4B2-0B4B-2812-57E6536331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1A42E7D-5CC4-B5A7-F1FF-109A4901B5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5D065C1-D3F8-34F5-29EE-5BE3F040F8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0EA2E-53D6-4215-8D3D-62EB7211AB00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82551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75AB06-0338-B744-8020-2779AEE216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DDD7938-842F-AFBC-8AD4-D909BE51BE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7F97F3-32F9-BDF1-A279-B804BC7014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F4A0B2-10E9-4CA9-AB70-DF437EEC670F}" type="datetime1">
              <a:rPr lang="ko-KR" altLang="en-US" smtClean="0"/>
              <a:t>2025-10-01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7B1642F-0AF3-D4A2-DF7C-C1B63E9BC4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819AF7C-D278-96CB-94EF-ED1BE0566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07224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D6B1DE-BD18-4C9A-0C36-19266C933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53997C9-D93D-7245-F1D0-F6E85DD385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D301743-DF26-3B90-D20C-A8ADDD4058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9CACB-3E00-46E8-8B9B-1A206FFEA9FB}" type="datetime1">
              <a:rPr lang="ko-KR" altLang="en-US" smtClean="0"/>
              <a:t>2025-10-01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A4BFA48-71E0-CF97-0F08-F0F8B73E9C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0695B8A-4E53-7382-6933-E61E456AB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25175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DABF3C8-5013-5942-B447-0A08236E6C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F39449B-D19A-3DA4-4642-997538C7B7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C60381E-1964-1F01-E22B-8F28751787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C43E0-D9DD-418B-B4F6-BD20845BED29}" type="datetime1">
              <a:rPr lang="ko-KR" altLang="en-US" smtClean="0"/>
              <a:t>2025-10-01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8E4FB8B-08D1-0D5E-FC1A-5A37A55529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CF6BDE1-2F06-BB87-DA22-45BE465E3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81548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DEBCCD-6142-8A56-29B4-630AB6DCA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A24A1F-04B7-C654-AEFE-9CACC5621C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C3DF8A3-215A-15B9-AD7B-B1793EB66C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FCCAA-0F7E-4249-8F33-07F06E8150B5}" type="datetime1">
              <a:rPr lang="ko-KR" altLang="en-US" smtClean="0"/>
              <a:t>2025-10-01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831567E-433E-FEC4-2CA0-8D4B102ED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7A8CE10-D4FB-C1C7-3A05-3F4DE9AED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48954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10BA93-9628-2B53-350A-2705600CD8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840B2FB-4224-A3AE-3A39-2CFB843C9B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120A3FE-0239-2D74-82C7-4C6F81A36B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F44B7-357B-4845-8FA3-FCC917CDD7A3}" type="datetime1">
              <a:rPr lang="ko-KR" altLang="en-US" smtClean="0"/>
              <a:t>2025-10-01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5B30288-FE17-3950-B391-CCE9F85C7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0D8559E-FEBE-FEEE-9936-C5A960B0C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11596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306AC8-AB42-5462-1485-4EDE0F1B8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9553F70-BF0A-463B-49A4-788E319FFE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D934449-9969-987A-6817-3E158D5BEB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5F9B02B-8E06-3A20-C50F-FF429BE0F2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D1C0F-179C-4676-983B-7FCED19AF54E}" type="datetime1">
              <a:rPr lang="ko-KR" altLang="en-US" smtClean="0"/>
              <a:t>2025-10-01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D2054A8-2CCF-F18C-4288-DBF46FFDF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C66D133-EFE0-5577-E25F-FB2B291E4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93284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748C8B-E304-4632-36E6-FF48250B49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D7333D0-51A3-007F-61CC-7BE162FF0D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10F2CA9-B3DD-FAB4-11CB-98F36768A5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631135A-7C5A-DB46-D9B8-2B7DDEC14B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0D2C37F-9EB9-88BD-E7A7-6E24460BA9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64F4A0D-9714-D326-BC28-9C613D02FC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0D1C4-B6D8-4983-9308-9879EBD880C2}" type="datetime1">
              <a:rPr lang="ko-KR" altLang="en-US" smtClean="0"/>
              <a:t>2025-10-01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1EBE6D3-6CCD-B7B9-5373-DC3DD482A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AACAB3E-13FD-15CD-E711-A59C61EC03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71625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6052AB-1C00-BFE7-BB8B-FEFAF85BE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2A8EB5C-D12D-FFA7-B72B-32C0241B5A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01FE4-13A1-4E83-8A40-EC97286BE587}" type="datetime1">
              <a:rPr lang="ko-KR" altLang="en-US" smtClean="0"/>
              <a:t>2025-10-01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CAE23A7-3D05-0FE4-178E-6649512998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1ECDC3B-EBF7-0557-7CFC-AA735A20C5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82306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12FFDC8-2602-3A99-3F64-2F32E6F29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798265-496B-4607-8F58-39FA1CE5ADDC}" type="datetime1">
              <a:rPr lang="ko-KR" altLang="en-US" smtClean="0"/>
              <a:t>2025-10-01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DC32121-F341-93B9-4055-02901EBB3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762444F-1751-551F-04AA-A44A1133E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6553" y="6679376"/>
            <a:ext cx="310983" cy="123111"/>
          </a:xfrm>
        </p:spPr>
        <p:txBody>
          <a:bodyPr wrap="none" lIns="0" tIns="0" rIns="0" bIns="0">
            <a:spAutoFit/>
          </a:bodyPr>
          <a:lstStyle>
            <a:lvl1pPr>
              <a:defRPr sz="800" i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en-US" altLang="ko-KR" dirty="0"/>
              <a:t>p.</a:t>
            </a:r>
            <a:fld id="{070F40F9-ACE8-4B8E-BEF3-4D4725501AF7}" type="slidenum">
              <a:rPr lang="ko-KR" altLang="en-US" smtClean="0"/>
              <a:pPr/>
              <a:t>‹#›</a:t>
            </a:fld>
            <a:r>
              <a:rPr lang="en-US" altLang="ko-KR" dirty="0"/>
              <a:t>/8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815615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5B8D9D-1710-09B1-2B7F-684DB5DB04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F66261A-0FFF-0F67-07EF-3609227E34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E0E73AC-0F73-3DE8-479C-4D76111495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58B6A12-8ABB-A7CE-0D55-A7B8D148F9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2B393-940E-44AA-9670-EA16B09B4114}" type="datetime1">
              <a:rPr lang="ko-KR" altLang="en-US" smtClean="0"/>
              <a:t>2025-10-01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318FB40-8564-899B-B6CA-C24CD0FA92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D4460A6-C07D-C108-A58E-B951CB0CD0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11252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B8F20A-0D43-2143-C8BE-11C6F3186F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B2A591F-31A9-CD46-6ECB-D95D11486C0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2E80959-17A2-A030-F4FE-577A6F69F8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BC5FFA4-70B3-9D24-92EE-6A1160ECB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1DF79-E4CB-4BC2-B197-38753B9433E7}" type="datetime1">
              <a:rPr lang="ko-KR" altLang="en-US" smtClean="0"/>
              <a:t>2025-10-01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9EC7CCB-2F85-960F-1C55-B7AD2368D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04B04EA-7827-3AE1-AA3C-36E16D388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33644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48E8215-6E40-ED91-74A1-533A752A4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4B7E949-F91A-A617-C83E-E62F7A8339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D984C0E-8B6E-4FA2-6F4C-6DD1814C7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25A0308-971B-4193-88F4-57AB005342BB}" type="datetime1">
              <a:rPr lang="ko-KR" altLang="en-US" smtClean="0"/>
              <a:t>2025-10-01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239122C-72A8-E6C7-A2A8-71F5554227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76E867F-BC10-7F7D-5400-1985FBF0B2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27692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hjsportfoliolist.netlify.app/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jpg"/><Relationship Id="rId5" Type="http://schemas.openxmlformats.org/officeDocument/2006/relationships/hyperlink" Target="https://hjsportfoliolist.netlify.app/" TargetMode="External"/><Relationship Id="rId4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.png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hjsportfoliolist.netlify.app/pages/garam/combat_system" TargetMode="External"/><Relationship Id="rId5" Type="http://schemas.openxmlformats.org/officeDocument/2006/relationships/image" Target="../media/image6.svg"/><Relationship Id="rId10" Type="http://schemas.openxmlformats.org/officeDocument/2006/relationships/image" Target="../media/image10.png"/><Relationship Id="rId4" Type="http://schemas.openxmlformats.org/officeDocument/2006/relationships/image" Target="../media/image5.png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F67E981-5D84-E291-8C6A-6B9BEF6218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4CDD56E6-FE8D-67EF-3555-356F75148588}"/>
              </a:ext>
            </a:extLst>
          </p:cNvPr>
          <p:cNvGrpSpPr/>
          <p:nvPr/>
        </p:nvGrpSpPr>
        <p:grpSpPr>
          <a:xfrm>
            <a:off x="9978947" y="5547738"/>
            <a:ext cx="1482883" cy="898172"/>
            <a:chOff x="5354559" y="5551728"/>
            <a:chExt cx="1482883" cy="898172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1A63D613-E105-D5F1-D73B-B0DD82AD094F}"/>
                </a:ext>
              </a:extLst>
            </p:cNvPr>
            <p:cNvGrpSpPr/>
            <p:nvPr/>
          </p:nvGrpSpPr>
          <p:grpSpPr>
            <a:xfrm>
              <a:off x="5354559" y="5551728"/>
              <a:ext cx="1231211" cy="526030"/>
              <a:chOff x="533867" y="3797356"/>
              <a:chExt cx="1231211" cy="526030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9D15484-F4ED-6A14-6AD5-7E4BFD21F67A}"/>
                  </a:ext>
                </a:extLst>
              </p:cNvPr>
              <p:cNvSpPr txBox="1"/>
              <p:nvPr/>
            </p:nvSpPr>
            <p:spPr>
              <a:xfrm>
                <a:off x="775457" y="4125647"/>
                <a:ext cx="989621" cy="153888"/>
              </a:xfrm>
              <a:prstGeom prst="rect">
                <a:avLst/>
              </a:prstGeom>
              <a:noFill/>
              <a:effectLst/>
            </p:spPr>
            <p:txBody>
              <a:bodyPr wrap="none" lIns="72000" tIns="0" rIns="0" bIns="0" rtlCol="0" anchor="b">
                <a:spAutoFit/>
              </a:bodyPr>
              <a:lstStyle/>
              <a:p>
                <a:r>
                  <a:rPr lang="en-US" altLang="ko-KR" sz="1000" dirty="0">
                    <a:solidFill>
                      <a:schemeClr val="bg1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010-2052-2419</a:t>
                </a:r>
                <a:endParaRPr lang="ko-KR" altLang="en-US" sz="1000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3D70185C-DF2B-EECC-141B-06BBB7FF1A7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587" t="8239" r="58028" b="67601"/>
              <a:stretch>
                <a:fillRect/>
              </a:stretch>
            </p:blipFill>
            <p:spPr bwMode="auto">
              <a:xfrm>
                <a:off x="533867" y="4081796"/>
                <a:ext cx="241590" cy="241590"/>
              </a:xfrm>
              <a:prstGeom prst="ellipse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B5E248E-7396-032C-AB3C-11D535AAC427}"/>
                  </a:ext>
                </a:extLst>
              </p:cNvPr>
              <p:cNvSpPr txBox="1"/>
              <p:nvPr/>
            </p:nvSpPr>
            <p:spPr>
              <a:xfrm>
                <a:off x="533867" y="3797356"/>
                <a:ext cx="908903" cy="153888"/>
              </a:xfrm>
              <a:prstGeom prst="rect">
                <a:avLst/>
              </a:prstGeom>
              <a:noFill/>
              <a:effectLst/>
            </p:spPr>
            <p:txBody>
              <a:bodyPr wrap="none" lIns="0" tIns="0" rIns="0" bIns="0" rtlCol="0" anchor="b">
                <a:spAutoFit/>
              </a:bodyPr>
              <a:lstStyle/>
              <a:p>
                <a:r>
                  <a:rPr lang="ko-KR" altLang="en-US" sz="1000" dirty="0">
                    <a:solidFill>
                      <a:schemeClr val="bg1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전투 기획 </a:t>
                </a:r>
                <a:r>
                  <a:rPr lang="en-US" altLang="ko-KR" sz="1000" dirty="0">
                    <a:solidFill>
                      <a:schemeClr val="bg1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| </a:t>
                </a:r>
                <a:r>
                  <a:rPr lang="ko-KR" altLang="en-US" sz="1000" dirty="0">
                    <a:solidFill>
                      <a:schemeClr val="bg1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홍진선</a:t>
                </a:r>
              </a:p>
            </p:txBody>
          </p:sp>
        </p:grp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86667696-2100-642F-7155-0B0DB114DF34}"/>
                </a:ext>
              </a:extLst>
            </p:cNvPr>
            <p:cNvGrpSpPr/>
            <p:nvPr/>
          </p:nvGrpSpPr>
          <p:grpSpPr>
            <a:xfrm>
              <a:off x="5354559" y="6208310"/>
              <a:ext cx="1482883" cy="241590"/>
              <a:chOff x="533867" y="4453938"/>
              <a:chExt cx="1482883" cy="241590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5445471-525F-32A9-67BF-137BCFF303A1}"/>
                  </a:ext>
                </a:extLst>
              </p:cNvPr>
              <p:cNvSpPr txBox="1"/>
              <p:nvPr/>
            </p:nvSpPr>
            <p:spPr>
              <a:xfrm>
                <a:off x="775457" y="4497789"/>
                <a:ext cx="1241293" cy="153888"/>
              </a:xfrm>
              <a:prstGeom prst="rect">
                <a:avLst/>
              </a:prstGeom>
              <a:noFill/>
              <a:effectLst/>
            </p:spPr>
            <p:txBody>
              <a:bodyPr wrap="none" lIns="72000" tIns="0" rIns="0" bIns="0" rtlCol="0" anchor="b">
                <a:spAutoFit/>
              </a:bodyPr>
              <a:lstStyle/>
              <a:p>
                <a:r>
                  <a:rPr lang="en-US" altLang="ko-KR" sz="1000" dirty="0">
                    <a:solidFill>
                      <a:schemeClr val="bg1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hjs0913@naver.com</a:t>
                </a:r>
                <a:endParaRPr lang="ko-KR" altLang="en-US" sz="1000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pic>
            <p:nvPicPr>
              <p:cNvPr id="10" name="Picture 2">
                <a:extLst>
                  <a:ext uri="{FF2B5EF4-FFF2-40B4-BE49-F238E27FC236}">
                    <a16:creationId xmlns:a16="http://schemas.microsoft.com/office/drawing/2014/main" id="{8C16BC5D-3CCB-6A63-8701-BF1554F82CD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4206" t="8239" r="44409" b="67601"/>
              <a:stretch>
                <a:fillRect/>
              </a:stretch>
            </p:blipFill>
            <p:spPr bwMode="auto">
              <a:xfrm>
                <a:off x="533867" y="4453938"/>
                <a:ext cx="241590" cy="241590"/>
              </a:xfrm>
              <a:prstGeom prst="ellipse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33A28553-9452-46B9-E671-969C8471A0AD}"/>
              </a:ext>
            </a:extLst>
          </p:cNvPr>
          <p:cNvGrpSpPr/>
          <p:nvPr/>
        </p:nvGrpSpPr>
        <p:grpSpPr>
          <a:xfrm>
            <a:off x="627910" y="1483751"/>
            <a:ext cx="7353120" cy="755968"/>
            <a:chOff x="627910" y="1521851"/>
            <a:chExt cx="7353120" cy="755968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6A28AA4-14DB-B48B-CC22-9561ABC888A9}"/>
                </a:ext>
              </a:extLst>
            </p:cNvPr>
            <p:cNvSpPr txBox="1"/>
            <p:nvPr/>
          </p:nvSpPr>
          <p:spPr>
            <a:xfrm>
              <a:off x="788355" y="1531461"/>
              <a:ext cx="7192675" cy="746358"/>
            </a:xfrm>
            <a:prstGeom prst="rect">
              <a:avLst/>
            </a:prstGeom>
            <a:noFill/>
          </p:spPr>
          <p:txBody>
            <a:bodyPr wrap="none" lIns="0" tIns="0" rIns="0" bIns="0" anchor="ctr">
              <a:spAutoFit/>
            </a:bodyPr>
            <a:lstStyle/>
            <a:p>
              <a:pPr>
                <a:spcAft>
                  <a:spcPts val="300"/>
                </a:spcAft>
              </a:pPr>
              <a:r>
                <a:rPr lang="ko-KR" altLang="en-US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" panose="02000503000000020004" pitchFamily="2" charset="-127"/>
                </a:rPr>
                <a:t>다 캐릭터 플레이 경험</a:t>
              </a:r>
              <a:r>
                <a:rPr lang="ko-KR" altLang="en-US" sz="1600" dirty="0">
                  <a:solidFill>
                    <a:schemeClr val="bg1">
                      <a:lumMod val="50000"/>
                    </a:schemeClr>
                  </a:solidFill>
                  <a:latin typeface="페이퍼로지 4 Regular" pitchFamily="2" charset="-127"/>
                  <a:ea typeface="페이퍼로지 4 Regular" pitchFamily="2" charset="-127"/>
                  <a:cs typeface="Pretendard" panose="02000503000000020004" pitchFamily="2" charset="-127"/>
                </a:rPr>
                <a:t>과 </a:t>
              </a:r>
              <a:r>
                <a:rPr lang="ko-KR" altLang="en-US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" panose="02000503000000020004" pitchFamily="2" charset="-127"/>
                </a:rPr>
                <a:t>논리적 사고</a:t>
              </a:r>
              <a:r>
                <a:rPr lang="ko-KR" altLang="en-US" sz="1600" dirty="0">
                  <a:solidFill>
                    <a:schemeClr val="bg1">
                      <a:lumMod val="50000"/>
                    </a:schemeClr>
                  </a:solidFill>
                  <a:latin typeface="페이퍼로지 4 Regular" pitchFamily="2" charset="-127"/>
                  <a:ea typeface="페이퍼로지 4 Regular" pitchFamily="2" charset="-127"/>
                  <a:cs typeface="Pretendard" panose="02000503000000020004" pitchFamily="2" charset="-127"/>
                </a:rPr>
                <a:t>를 바탕으로</a:t>
              </a:r>
              <a:r>
                <a:rPr lang="en-US" altLang="ko-KR" sz="1600" dirty="0">
                  <a:solidFill>
                    <a:schemeClr val="bg1">
                      <a:lumMod val="50000"/>
                    </a:schemeClr>
                  </a:solidFill>
                  <a:latin typeface="페이퍼로지 4 Regular" pitchFamily="2" charset="-127"/>
                  <a:ea typeface="페이퍼로지 4 Regular" pitchFamily="2" charset="-127"/>
                  <a:cs typeface="Pretendard" panose="02000503000000020004" pitchFamily="2" charset="-127"/>
                </a:rPr>
                <a:t>,</a:t>
              </a:r>
              <a:r>
                <a:rPr lang="ko-KR" altLang="en-US" sz="1600" dirty="0">
                  <a:solidFill>
                    <a:schemeClr val="bg1">
                      <a:lumMod val="50000"/>
                    </a:schemeClr>
                  </a:solidFill>
                  <a:latin typeface="페이퍼로지 4 Regular" pitchFamily="2" charset="-127"/>
                  <a:ea typeface="페이퍼로지 4 Regular" pitchFamily="2" charset="-127"/>
                  <a:cs typeface="Pretendard" panose="02000503000000020004" pitchFamily="2" charset="-127"/>
                </a:rPr>
                <a:t> </a:t>
              </a:r>
              <a:endParaRPr lang="en-US" altLang="ko-KR" sz="1600" dirty="0">
                <a:solidFill>
                  <a:schemeClr val="bg1">
                    <a:lumMod val="50000"/>
                  </a:schemeClr>
                </a:solidFill>
                <a:latin typeface="페이퍼로지 4 Regular" pitchFamily="2" charset="-127"/>
                <a:ea typeface="페이퍼로지 4 Regular" pitchFamily="2" charset="-127"/>
                <a:cs typeface="Pretendard" panose="02000503000000020004" pitchFamily="2" charset="-127"/>
              </a:endParaRPr>
            </a:p>
            <a:p>
              <a:pPr>
                <a:spcAft>
                  <a:spcPts val="300"/>
                </a:spcAft>
              </a:pPr>
              <a:r>
                <a:rPr lang="ko-KR" altLang="en-US" sz="2800" dirty="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  <a:cs typeface="Pretendard" panose="02000503000000020004" pitchFamily="2" charset="-127"/>
                </a:rPr>
                <a:t>캐릭터의 </a:t>
              </a:r>
              <a:r>
                <a:rPr lang="ko-KR" altLang="en-US" sz="28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" panose="02000503000000020004" pitchFamily="2" charset="-127"/>
                </a:rPr>
                <a:t>컨셉에 맞는 전투를 설계</a:t>
              </a:r>
              <a:r>
                <a:rPr lang="ko-KR" altLang="en-US" sz="2800" dirty="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  <a:cs typeface="Pretendard" panose="02000503000000020004" pitchFamily="2" charset="-127"/>
                </a:rPr>
                <a:t>하는 </a:t>
              </a:r>
              <a:r>
                <a:rPr lang="ko-KR" altLang="en-US" sz="28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" panose="02000503000000020004" pitchFamily="2" charset="-127"/>
                </a:rPr>
                <a:t>전투 기획자</a:t>
              </a:r>
              <a:r>
                <a:rPr lang="en-US" altLang="ko-KR" sz="28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" panose="02000503000000020004" pitchFamily="2" charset="-127"/>
                </a:rPr>
                <a:t>.</a:t>
              </a:r>
              <a:endParaRPr lang="ko-KR" altLang="en-US" sz="2800" dirty="0">
                <a:solidFill>
                  <a:schemeClr val="accent4">
                    <a:lumMod val="40000"/>
                    <a:lumOff val="60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" panose="02000503000000020004" pitchFamily="2" charset="-127"/>
              </a:endParaRPr>
            </a:p>
          </p:txBody>
        </p:sp>
        <p:cxnSp>
          <p:nvCxnSpPr>
            <p:cNvPr id="3" name="직선 연결선 2">
              <a:extLst>
                <a:ext uri="{FF2B5EF4-FFF2-40B4-BE49-F238E27FC236}">
                  <a16:creationId xmlns:a16="http://schemas.microsoft.com/office/drawing/2014/main" id="{ED4FB3F1-FE5F-E248-B2B3-F88A7D9F871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7910" y="1521851"/>
              <a:ext cx="0" cy="727479"/>
            </a:xfrm>
            <a:prstGeom prst="line">
              <a:avLst/>
            </a:prstGeom>
            <a:ln w="254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A21C8234-EF55-2997-F681-E63C14765FA7}"/>
              </a:ext>
            </a:extLst>
          </p:cNvPr>
          <p:cNvSpPr txBox="1"/>
          <p:nvPr/>
        </p:nvSpPr>
        <p:spPr>
          <a:xfrm>
            <a:off x="788355" y="2376692"/>
            <a:ext cx="3238066" cy="170259"/>
          </a:xfrm>
          <a:prstGeom prst="roundRect">
            <a:avLst/>
          </a:prstGeom>
          <a:noFill/>
          <a:effectLst/>
        </p:spPr>
        <p:txBody>
          <a:bodyPr wrap="none" lIns="0" tIns="0" rIns="0" bIns="0" rtlCol="0" anchor="b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  <a:latin typeface="페이퍼로지 6 SemiBold" pitchFamily="2" charset="-127"/>
                <a:ea typeface="페이퍼로지 6 SemiBold" pitchFamily="2" charset="-127"/>
                <a:cs typeface="Pretendard SemiBold" panose="02000703000000020004" pitchFamily="2" charset="-127"/>
              </a:rPr>
              <a:t>[</a:t>
            </a:r>
            <a:r>
              <a:rPr lang="ko-KR" altLang="en-US" sz="1000" dirty="0">
                <a:solidFill>
                  <a:schemeClr val="bg1"/>
                </a:solidFill>
                <a:latin typeface="페이퍼로지 6 SemiBold" pitchFamily="2" charset="-127"/>
                <a:ea typeface="페이퍼로지 6 SemiBold" pitchFamily="2" charset="-127"/>
                <a:cs typeface="Pretendard SemiBold" panose="02000703000000020004" pitchFamily="2" charset="-127"/>
              </a:rPr>
              <a:t>전투 기획</a:t>
            </a:r>
            <a:r>
              <a:rPr lang="en-US" altLang="ko-KR" sz="1000" dirty="0">
                <a:solidFill>
                  <a:schemeClr val="bg1"/>
                </a:solidFill>
                <a:latin typeface="페이퍼로지 6 SemiBold" pitchFamily="2" charset="-127"/>
                <a:ea typeface="페이퍼로지 6 SemiBold" pitchFamily="2" charset="-127"/>
                <a:cs typeface="Pretendard SemiBold" panose="02000703000000020004" pitchFamily="2" charset="-127"/>
              </a:rPr>
              <a:t>]  </a:t>
            </a:r>
            <a:r>
              <a:rPr lang="en-US" altLang="ko-KR" sz="900" dirty="0">
                <a:solidFill>
                  <a:schemeClr val="bg1"/>
                </a:solidFill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1000" dirty="0">
                <a:solidFill>
                  <a:schemeClr val="bg1">
                    <a:lumMod val="85000"/>
                  </a:schemeClr>
                </a:solidFill>
                <a:latin typeface="페이퍼로지 4 Regular" pitchFamily="2" charset="-127"/>
                <a:ea typeface="페이퍼로지 4 Regular" pitchFamily="2" charset="-127"/>
                <a:cs typeface="Pretendard" panose="02000503000000020004" pitchFamily="2" charset="-127"/>
              </a:rPr>
              <a:t>캐릭터  </a:t>
            </a:r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페이퍼로지 4 Regular" pitchFamily="2" charset="-127"/>
                <a:ea typeface="페이퍼로지 4 Regular" pitchFamily="2" charset="-127"/>
                <a:cs typeface="Pretendard" panose="02000503000000020004" pitchFamily="2" charset="-127"/>
              </a:rPr>
              <a:t>• </a:t>
            </a:r>
            <a:r>
              <a:rPr lang="ko-KR" altLang="en-US" sz="1000" dirty="0">
                <a:solidFill>
                  <a:schemeClr val="bg1">
                    <a:lumMod val="85000"/>
                  </a:schemeClr>
                </a:solidFill>
                <a:latin typeface="페이퍼로지 4 Regular" pitchFamily="2" charset="-127"/>
                <a:ea typeface="페이퍼로지 4 Regular" pitchFamily="2" charset="-127"/>
                <a:cs typeface="Pretendard" panose="02000503000000020004" pitchFamily="2" charset="-127"/>
              </a:rPr>
              <a:t> 스킬 </a:t>
            </a:r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페이퍼로지 4 Regular" pitchFamily="2" charset="-127"/>
                <a:ea typeface="페이퍼로지 4 Regular" pitchFamily="2" charset="-127"/>
                <a:cs typeface="Pretendard" panose="02000503000000020004" pitchFamily="2" charset="-127"/>
              </a:rPr>
              <a:t>•  </a:t>
            </a:r>
            <a:r>
              <a:rPr lang="ko-KR" altLang="en-US" sz="1000" dirty="0">
                <a:solidFill>
                  <a:schemeClr val="bg1">
                    <a:lumMod val="85000"/>
                  </a:schemeClr>
                </a:solidFill>
                <a:latin typeface="페이퍼로지 4 Regular" pitchFamily="2" charset="-127"/>
                <a:ea typeface="페이퍼로지 4 Regular" pitchFamily="2" charset="-127"/>
                <a:cs typeface="Pretendard" panose="02000503000000020004" pitchFamily="2" charset="-127"/>
              </a:rPr>
              <a:t>액션  </a:t>
            </a:r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페이퍼로지 4 Regular" pitchFamily="2" charset="-127"/>
                <a:ea typeface="페이퍼로지 4 Regular" pitchFamily="2" charset="-127"/>
                <a:cs typeface="Pretendard" panose="02000503000000020004" pitchFamily="2" charset="-127"/>
              </a:rPr>
              <a:t>•  </a:t>
            </a:r>
            <a:r>
              <a:rPr lang="ko-KR" altLang="en-US" sz="1000" dirty="0">
                <a:solidFill>
                  <a:schemeClr val="bg1">
                    <a:lumMod val="85000"/>
                  </a:schemeClr>
                </a:solidFill>
                <a:latin typeface="페이퍼로지 4 Regular" pitchFamily="2" charset="-127"/>
                <a:ea typeface="페이퍼로지 4 Regular" pitchFamily="2" charset="-127"/>
                <a:cs typeface="Pretendard" panose="02000503000000020004" pitchFamily="2" charset="-127"/>
              </a:rPr>
              <a:t>전투 시스템  </a:t>
            </a:r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페이퍼로지 4 Regular" pitchFamily="2" charset="-127"/>
                <a:ea typeface="페이퍼로지 4 Regular" pitchFamily="2" charset="-127"/>
                <a:cs typeface="Pretendard" panose="02000503000000020004" pitchFamily="2" charset="-127"/>
              </a:rPr>
              <a:t>•  </a:t>
            </a:r>
            <a:r>
              <a:rPr lang="ko-KR" altLang="en-US" sz="1000" dirty="0">
                <a:solidFill>
                  <a:schemeClr val="bg1">
                    <a:lumMod val="85000"/>
                  </a:schemeClr>
                </a:solidFill>
                <a:latin typeface="페이퍼로지 4 Regular" pitchFamily="2" charset="-127"/>
                <a:ea typeface="페이퍼로지 4 Regular" pitchFamily="2" charset="-127"/>
                <a:cs typeface="Pretendard" panose="02000503000000020004" pitchFamily="2" charset="-127"/>
              </a:rPr>
              <a:t>전투 컨텐츠</a:t>
            </a:r>
          </a:p>
        </p:txBody>
      </p:sp>
    </p:spTree>
    <p:extLst>
      <p:ext uri="{BB962C8B-B14F-4D97-AF65-F5344CB8AC3E}">
        <p14:creationId xmlns:p14="http://schemas.microsoft.com/office/powerpoint/2010/main" val="8810274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9E126830-BFD9-9DDF-B419-A1FC3949443B}"/>
              </a:ext>
            </a:extLst>
          </p:cNvPr>
          <p:cNvGrpSpPr/>
          <p:nvPr/>
        </p:nvGrpSpPr>
        <p:grpSpPr>
          <a:xfrm>
            <a:off x="5377115" y="3776961"/>
            <a:ext cx="1437770" cy="379750"/>
            <a:chOff x="5288785" y="3776961"/>
            <a:chExt cx="1437770" cy="379750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F77274F5-F1BB-D626-ECE0-7426F27171FE}"/>
                </a:ext>
              </a:extLst>
            </p:cNvPr>
            <p:cNvSpPr/>
            <p:nvPr/>
          </p:nvSpPr>
          <p:spPr>
            <a:xfrm>
              <a:off x="5288785" y="3776961"/>
              <a:ext cx="1437770" cy="379750"/>
            </a:xfrm>
            <a:prstGeom prst="rect">
              <a:avLst/>
            </a:prstGeom>
            <a:solidFill>
              <a:srgbClr val="E1F2FF"/>
            </a:solidFill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3DE51F70-5333-6599-E15C-84FD1791C72F}"/>
                </a:ext>
              </a:extLst>
            </p:cNvPr>
            <p:cNvGrpSpPr/>
            <p:nvPr/>
          </p:nvGrpSpPr>
          <p:grpSpPr>
            <a:xfrm>
              <a:off x="5444568" y="3840836"/>
              <a:ext cx="1126205" cy="252000"/>
              <a:chOff x="6520536" y="4032698"/>
              <a:chExt cx="1126205" cy="252000"/>
            </a:xfrm>
          </p:grpSpPr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E1AF02D-42E6-5BCC-0F01-7F8AD26C8963}"/>
                  </a:ext>
                </a:extLst>
              </p:cNvPr>
              <p:cNvSpPr txBox="1"/>
              <p:nvPr/>
            </p:nvSpPr>
            <p:spPr>
              <a:xfrm>
                <a:off x="6772536" y="4074060"/>
                <a:ext cx="874205" cy="169277"/>
              </a:xfrm>
              <a:prstGeom prst="rect">
                <a:avLst/>
              </a:prstGeom>
              <a:noFill/>
            </p:spPr>
            <p:txBody>
              <a:bodyPr wrap="none" lIns="72000" tIns="0" rIns="0" bIns="0" rtlCol="0" anchor="b">
                <a:spAutoFit/>
              </a:bodyPr>
              <a:lstStyle/>
              <a:p>
                <a:pPr algn="ctr"/>
                <a:r>
                  <a:rPr lang="ko-KR" altLang="en-US" sz="1100" dirty="0">
                    <a:latin typeface="페이퍼로지 5 Medium" pitchFamily="2" charset="-127"/>
                    <a:ea typeface="페이퍼로지 5 Medium" pitchFamily="2" charset="-127"/>
                    <a:cs typeface="Pretendard" panose="02000503000000020004" pitchFamily="2" charset="-127"/>
                  </a:rPr>
                  <a:t>웹 사이트 열기</a:t>
                </a:r>
                <a:endParaRPr lang="ko-KR" altLang="en-US" sz="1400" dirty="0">
                  <a:latin typeface="페이퍼로지 5 Medium" pitchFamily="2" charset="-127"/>
                  <a:ea typeface="페이퍼로지 5 Medium" pitchFamily="2" charset="-127"/>
                  <a:cs typeface="Pretendard" panose="02000503000000020004" pitchFamily="2" charset="-127"/>
                </a:endParaRPr>
              </a:p>
            </p:txBody>
          </p:sp>
          <p:pic>
            <p:nvPicPr>
              <p:cNvPr id="35" name="그림 34" descr="원, 상징, 로고, 그래픽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D8F48D50-C48E-F585-E3C2-170356635DC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102" t="4102" r="4458" b="4458"/>
              <a:stretch>
                <a:fillRect/>
              </a:stretch>
            </p:blipFill>
            <p:spPr>
              <a:xfrm>
                <a:off x="6520536" y="4032698"/>
                <a:ext cx="252000" cy="252000"/>
              </a:xfrm>
              <a:prstGeom prst="ellipse">
                <a:avLst/>
              </a:prstGeom>
            </p:spPr>
          </p:pic>
        </p:grpSp>
        <p:sp>
          <p:nvSpPr>
            <p:cNvPr id="31" name="직사각형 30">
              <a:hlinkClick r:id="rId3" tooltip="링크 열기"/>
              <a:extLst>
                <a:ext uri="{FF2B5EF4-FFF2-40B4-BE49-F238E27FC236}">
                  <a16:creationId xmlns:a16="http://schemas.microsoft.com/office/drawing/2014/main" id="{1A03042F-98CC-0AB7-791E-04FF0B69EA34}"/>
                </a:ext>
              </a:extLst>
            </p:cNvPr>
            <p:cNvSpPr/>
            <p:nvPr/>
          </p:nvSpPr>
          <p:spPr>
            <a:xfrm>
              <a:off x="5288785" y="3776961"/>
              <a:ext cx="1437770" cy="379750"/>
            </a:xfrm>
            <a:prstGeom prst="rect">
              <a:avLst/>
            </a:prstGeom>
            <a:noFill/>
            <a:ln w="12700"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6" name="제목 5">
            <a:extLst>
              <a:ext uri="{FF2B5EF4-FFF2-40B4-BE49-F238E27FC236}">
                <a16:creationId xmlns:a16="http://schemas.microsoft.com/office/drawing/2014/main" id="{7DF3CE2C-2C41-ECEE-001A-FCDE355AADA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993880" y="76200"/>
            <a:ext cx="38472" cy="13850"/>
          </a:xfrm>
        </p:spPr>
        <p:txBody>
          <a:bodyPr vert="horz" wrap="none" lIns="0" tIns="0" rIns="0" bIns="0" rtlCol="0" anchor="ctr">
            <a:spAutoFit/>
          </a:bodyPr>
          <a:lstStyle/>
          <a:p>
            <a:r>
              <a:rPr lang="ko-KR" altLang="en-US" sz="100" dirty="0">
                <a:solidFill>
                  <a:schemeClr val="bg1"/>
                </a:solidFill>
              </a:rPr>
              <a:t>마무리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B4DFE8-2728-00C3-80FE-4211F48B046F}"/>
              </a:ext>
            </a:extLst>
          </p:cNvPr>
          <p:cNvSpPr txBox="1"/>
          <p:nvPr/>
        </p:nvSpPr>
        <p:spPr>
          <a:xfrm>
            <a:off x="3204569" y="2563730"/>
            <a:ext cx="5782865" cy="738664"/>
          </a:xfrm>
          <a:prstGeom prst="rect">
            <a:avLst/>
          </a:prstGeom>
          <a:noFill/>
          <a:effectLst/>
        </p:spPr>
        <p:txBody>
          <a:bodyPr wrap="none" lIns="0" tIns="0" rIns="0" bIns="0" rtlCol="0" anchor="b">
            <a:spAutoFit/>
          </a:bodyPr>
          <a:lstStyle/>
          <a:p>
            <a:pPr algn="ctr"/>
            <a:r>
              <a:rPr lang="en-US" altLang="ko-KR" sz="4800" dirty="0">
                <a:solidFill>
                  <a:schemeClr val="bg1"/>
                </a:solidFill>
                <a:latin typeface="페이퍼로지 7 Bold" pitchFamily="2" charset="-127"/>
                <a:ea typeface="페이퍼로지 7 Bold" pitchFamily="2" charset="-127"/>
                <a:cs typeface="Pretendard" panose="02000503000000020004" pitchFamily="2" charset="-127"/>
              </a:rPr>
              <a:t>End Of Document</a:t>
            </a:r>
            <a:endParaRPr lang="ko-KR" altLang="en-US" sz="4800" dirty="0">
              <a:solidFill>
                <a:schemeClr val="bg1"/>
              </a:solidFill>
              <a:latin typeface="페이퍼로지 7 Bold" pitchFamily="2" charset="-127"/>
              <a:ea typeface="페이퍼로지 7 Bold" pitchFamily="2" charset="-127"/>
              <a:cs typeface="Pretendard" panose="02000503000000020004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E974D0-8909-D09A-FD66-646726071125}"/>
              </a:ext>
            </a:extLst>
          </p:cNvPr>
          <p:cNvSpPr txBox="1"/>
          <p:nvPr/>
        </p:nvSpPr>
        <p:spPr>
          <a:xfrm>
            <a:off x="3754012" y="3487059"/>
            <a:ext cx="4683975" cy="184666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페이퍼로지 4 Regular" pitchFamily="2" charset="-127"/>
                <a:ea typeface="페이퍼로지 4 Regular" pitchFamily="2" charset="-127"/>
                <a:cs typeface="Pretendard" panose="02000503000000020004" pitchFamily="2" charset="-127"/>
              </a:rPr>
              <a:t>제가 작성한 모든 문서들은 아래의 링크를 통해 자세하게 확인하실 수 있습니다</a:t>
            </a:r>
            <a:r>
              <a:rPr lang="en-US" altLang="ko-KR" sz="1200" dirty="0">
                <a:solidFill>
                  <a:schemeClr val="bg1"/>
                </a:solidFill>
                <a:latin typeface="페이퍼로지 4 Regular" pitchFamily="2" charset="-127"/>
                <a:ea typeface="페이퍼로지 4 Regular" pitchFamily="2" charset="-127"/>
                <a:cs typeface="Pretendard" panose="02000503000000020004" pitchFamily="2" charset="-127"/>
              </a:rPr>
              <a:t>.</a:t>
            </a:r>
            <a:endParaRPr lang="ko-KR" altLang="en-US" sz="1200" dirty="0">
              <a:solidFill>
                <a:schemeClr val="bg1"/>
              </a:solidFill>
              <a:latin typeface="페이퍼로지 4 Regular" pitchFamily="2" charset="-127"/>
              <a:ea typeface="페이퍼로지 4 Regular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00703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AEA099-51A6-2CDB-BCE5-D9F1D06A18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52AB1DA1-0462-3A0F-01E5-BA6D79E13473}"/>
              </a:ext>
            </a:extLst>
          </p:cNvPr>
          <p:cNvSpPr/>
          <p:nvPr/>
        </p:nvSpPr>
        <p:spPr>
          <a:xfrm>
            <a:off x="6503772" y="-9674"/>
            <a:ext cx="5688228" cy="6867673"/>
          </a:xfrm>
          <a:prstGeom prst="rect">
            <a:avLst/>
          </a:prstGeom>
          <a:solidFill>
            <a:srgbClr val="F5F5F5"/>
          </a:solidFill>
          <a:ln w="12700"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/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9F790A94-7914-6F67-430B-480B7E9FF37C}"/>
              </a:ext>
            </a:extLst>
          </p:cNvPr>
          <p:cNvGrpSpPr/>
          <p:nvPr/>
        </p:nvGrpSpPr>
        <p:grpSpPr>
          <a:xfrm>
            <a:off x="0" y="0"/>
            <a:ext cx="12192000" cy="381195"/>
            <a:chOff x="0" y="0"/>
            <a:chExt cx="12192000" cy="381195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4F60E0AF-FDBA-CC3B-D7B3-4FC664BDCA5C}"/>
                </a:ext>
              </a:extLst>
            </p:cNvPr>
            <p:cNvSpPr/>
            <p:nvPr/>
          </p:nvSpPr>
          <p:spPr>
            <a:xfrm>
              <a:off x="0" y="0"/>
              <a:ext cx="12192000" cy="38119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C31DD6BE-7F03-24FE-6CD1-42E2CC9E0CDE}"/>
                </a:ext>
              </a:extLst>
            </p:cNvPr>
            <p:cNvGrpSpPr/>
            <p:nvPr/>
          </p:nvGrpSpPr>
          <p:grpSpPr>
            <a:xfrm>
              <a:off x="192088" y="51640"/>
              <a:ext cx="7200000" cy="277915"/>
              <a:chOff x="192088" y="51640"/>
              <a:chExt cx="7200000" cy="277915"/>
            </a:xfrm>
          </p:grpSpPr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F2A590D5-F4DE-B234-AA1C-00AA91831077}"/>
                  </a:ext>
                </a:extLst>
              </p:cNvPr>
              <p:cNvGrpSpPr/>
              <p:nvPr/>
            </p:nvGrpSpPr>
            <p:grpSpPr>
              <a:xfrm>
                <a:off x="192088" y="51640"/>
                <a:ext cx="1440000" cy="277915"/>
                <a:chOff x="192088" y="2355329"/>
                <a:chExt cx="1440000" cy="277915"/>
              </a:xfrm>
            </p:grpSpPr>
            <p:sp>
              <p:nvSpPr>
                <p:cNvPr id="39" name="직사각형 38">
                  <a:extLst>
                    <a:ext uri="{FF2B5EF4-FFF2-40B4-BE49-F238E27FC236}">
                      <a16:creationId xmlns:a16="http://schemas.microsoft.com/office/drawing/2014/main" id="{5D446201-BD54-A019-D120-B021C339A463}"/>
                    </a:ext>
                  </a:extLst>
                </p:cNvPr>
                <p:cNvSpPr/>
                <p:nvPr/>
              </p:nvSpPr>
              <p:spPr>
                <a:xfrm>
                  <a:off x="19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3E3998BC-8E2D-401D-40AC-29EB21F527CA}"/>
                    </a:ext>
                  </a:extLst>
                </p:cNvPr>
                <p:cNvSpPr txBox="1"/>
                <p:nvPr/>
              </p:nvSpPr>
              <p:spPr>
                <a:xfrm>
                  <a:off x="674042" y="2386564"/>
                  <a:ext cx="476092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400" dirty="0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latin typeface="페이퍼로지 6 SemiBold" pitchFamily="2" charset="-127"/>
                      <a:ea typeface="페이퍼로지 6 SemiBold" pitchFamily="2" charset="-127"/>
                      <a:cs typeface="Pretendard Medium" panose="02000603000000020004" pitchFamily="2" charset="-127"/>
                    </a:rPr>
                    <a:t>프로필</a:t>
                  </a:r>
                </a:p>
              </p:txBody>
            </p:sp>
          </p:grpSp>
          <p:grpSp>
            <p:nvGrpSpPr>
              <p:cNvPr id="25" name="그룹 24">
                <a:extLst>
                  <a:ext uri="{FF2B5EF4-FFF2-40B4-BE49-F238E27FC236}">
                    <a16:creationId xmlns:a16="http://schemas.microsoft.com/office/drawing/2014/main" id="{DA2E69B6-4EDD-67A0-4DDE-81D1DC05EF97}"/>
                  </a:ext>
                </a:extLst>
              </p:cNvPr>
              <p:cNvGrpSpPr/>
              <p:nvPr/>
            </p:nvGrpSpPr>
            <p:grpSpPr>
              <a:xfrm>
                <a:off x="1632088" y="51640"/>
                <a:ext cx="1440000" cy="277915"/>
                <a:chOff x="1632088" y="2355329"/>
                <a:chExt cx="1440000" cy="277915"/>
              </a:xfrm>
            </p:grpSpPr>
            <p:sp>
              <p:nvSpPr>
                <p:cNvPr id="40" name="직사각형 39">
                  <a:extLst>
                    <a:ext uri="{FF2B5EF4-FFF2-40B4-BE49-F238E27FC236}">
                      <a16:creationId xmlns:a16="http://schemas.microsoft.com/office/drawing/2014/main" id="{D2E3F7EE-C17F-A7AB-FBEB-E79699D3E5C4}"/>
                    </a:ext>
                  </a:extLst>
                </p:cNvPr>
                <p:cNvSpPr/>
                <p:nvPr/>
              </p:nvSpPr>
              <p:spPr>
                <a:xfrm>
                  <a:off x="163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B2878457-473D-6EBD-8676-4F18E1153EE7}"/>
                    </a:ext>
                  </a:extLst>
                </p:cNvPr>
                <p:cNvSpPr txBox="1"/>
                <p:nvPr/>
              </p:nvSpPr>
              <p:spPr>
                <a:xfrm>
                  <a:off x="2057136" y="2417342"/>
                  <a:ext cx="589905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chemeClr val="bg1">
                          <a:lumMod val="6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Medium" panose="02000603000000020004" pitchFamily="2" charset="-127"/>
                    </a:rPr>
                    <a:t>신규 캐릭터</a:t>
                  </a:r>
                </a:p>
              </p:txBody>
            </p:sp>
          </p:grpSp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97874CC2-84EA-7A6F-D7E4-401EA9C06B80}"/>
                  </a:ext>
                </a:extLst>
              </p:cNvPr>
              <p:cNvGrpSpPr/>
              <p:nvPr/>
            </p:nvGrpSpPr>
            <p:grpSpPr>
              <a:xfrm>
                <a:off x="3072088" y="51640"/>
                <a:ext cx="1440000" cy="277915"/>
                <a:chOff x="3072088" y="2355329"/>
                <a:chExt cx="1440000" cy="277915"/>
              </a:xfrm>
            </p:grpSpPr>
            <p:sp>
              <p:nvSpPr>
                <p:cNvPr id="41" name="직사각형 40">
                  <a:extLst>
                    <a:ext uri="{FF2B5EF4-FFF2-40B4-BE49-F238E27FC236}">
                      <a16:creationId xmlns:a16="http://schemas.microsoft.com/office/drawing/2014/main" id="{A5ED8C64-F6C1-E45B-A7E7-E29EF0E03052}"/>
                    </a:ext>
                  </a:extLst>
                </p:cNvPr>
                <p:cNvSpPr/>
                <p:nvPr/>
              </p:nvSpPr>
              <p:spPr>
                <a:xfrm>
                  <a:off x="307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20E4364F-F758-4DC3-F026-64C1A7875334}"/>
                    </a:ext>
                  </a:extLst>
                </p:cNvPr>
                <p:cNvSpPr txBox="1"/>
                <p:nvPr/>
              </p:nvSpPr>
              <p:spPr>
                <a:xfrm>
                  <a:off x="3623773" y="2417342"/>
                  <a:ext cx="336631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 err="1">
                      <a:solidFill>
                        <a:schemeClr val="bg1">
                          <a:lumMod val="6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Medium" panose="02000603000000020004" pitchFamily="2" charset="-127"/>
                    </a:rPr>
                    <a:t>역기획</a:t>
                  </a:r>
                  <a:endParaRPr lang="ko-KR" altLang="en-US" sz="1000" dirty="0">
                    <a:solidFill>
                      <a:schemeClr val="bg1">
                        <a:lumMod val="65000"/>
                      </a:schemeClr>
                    </a:solidFill>
                    <a:latin typeface="페이퍼로지 5 Medium" pitchFamily="2" charset="-127"/>
                    <a:ea typeface="페이퍼로지 5 Medium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  <p:grpSp>
            <p:nvGrpSpPr>
              <p:cNvPr id="28" name="그룹 27">
                <a:extLst>
                  <a:ext uri="{FF2B5EF4-FFF2-40B4-BE49-F238E27FC236}">
                    <a16:creationId xmlns:a16="http://schemas.microsoft.com/office/drawing/2014/main" id="{D57D73CA-1F67-0076-83EF-2C0933526539}"/>
                  </a:ext>
                </a:extLst>
              </p:cNvPr>
              <p:cNvGrpSpPr/>
              <p:nvPr/>
            </p:nvGrpSpPr>
            <p:grpSpPr>
              <a:xfrm>
                <a:off x="4512088" y="51640"/>
                <a:ext cx="1440000" cy="277915"/>
                <a:chOff x="4512088" y="2355329"/>
                <a:chExt cx="1440000" cy="277915"/>
              </a:xfrm>
            </p:grpSpPr>
            <p:sp>
              <p:nvSpPr>
                <p:cNvPr id="42" name="직사각형 41">
                  <a:extLst>
                    <a:ext uri="{FF2B5EF4-FFF2-40B4-BE49-F238E27FC236}">
                      <a16:creationId xmlns:a16="http://schemas.microsoft.com/office/drawing/2014/main" id="{8E2B8CC7-6F0A-6167-6F13-7F1CEF1C34E0}"/>
                    </a:ext>
                  </a:extLst>
                </p:cNvPr>
                <p:cNvSpPr/>
                <p:nvPr/>
              </p:nvSpPr>
              <p:spPr>
                <a:xfrm>
                  <a:off x="451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32EF12C6-DC3D-59E0-08CB-FE93092214E8}"/>
                    </a:ext>
                  </a:extLst>
                </p:cNvPr>
                <p:cNvSpPr txBox="1"/>
                <p:nvPr/>
              </p:nvSpPr>
              <p:spPr>
                <a:xfrm>
                  <a:off x="4810498" y="2417342"/>
                  <a:ext cx="843180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chemeClr val="bg1">
                          <a:lumMod val="6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Medium" panose="02000603000000020004" pitchFamily="2" charset="-127"/>
                    </a:rPr>
                    <a:t>팀 프로젝트 경험</a:t>
                  </a:r>
                </a:p>
              </p:txBody>
            </p:sp>
          </p:grp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18766144-C4E4-0362-B067-0EFF747C8807}"/>
                  </a:ext>
                </a:extLst>
              </p:cNvPr>
              <p:cNvGrpSpPr/>
              <p:nvPr/>
            </p:nvGrpSpPr>
            <p:grpSpPr>
              <a:xfrm>
                <a:off x="5952088" y="51640"/>
                <a:ext cx="1440000" cy="277915"/>
                <a:chOff x="5952088" y="2355329"/>
                <a:chExt cx="1440000" cy="277915"/>
              </a:xfrm>
            </p:grpSpPr>
            <p:sp>
              <p:nvSpPr>
                <p:cNvPr id="43" name="직사각형 42">
                  <a:extLst>
                    <a:ext uri="{FF2B5EF4-FFF2-40B4-BE49-F238E27FC236}">
                      <a16:creationId xmlns:a16="http://schemas.microsoft.com/office/drawing/2014/main" id="{6A0FD8EA-0CB2-0922-B9B8-EAD25C7DA85F}"/>
                    </a:ext>
                  </a:extLst>
                </p:cNvPr>
                <p:cNvSpPr/>
                <p:nvPr/>
              </p:nvSpPr>
              <p:spPr>
                <a:xfrm>
                  <a:off x="595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4D56B061-8A52-1A2E-99EB-28880B990E3B}"/>
                    </a:ext>
                  </a:extLst>
                </p:cNvPr>
                <p:cNvSpPr txBox="1"/>
                <p:nvPr/>
              </p:nvSpPr>
              <p:spPr>
                <a:xfrm>
                  <a:off x="6503773" y="2417342"/>
                  <a:ext cx="336631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chemeClr val="bg1">
                          <a:lumMod val="6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Medium" panose="02000603000000020004" pitchFamily="2" charset="-127"/>
                    </a:rPr>
                    <a:t>마무리</a:t>
                  </a:r>
                </a:p>
              </p:txBody>
            </p:sp>
          </p:grpSp>
          <p:cxnSp>
            <p:nvCxnSpPr>
              <p:cNvPr id="35" name="직선 연결선 34">
                <a:extLst>
                  <a:ext uri="{FF2B5EF4-FFF2-40B4-BE49-F238E27FC236}">
                    <a16:creationId xmlns:a16="http://schemas.microsoft.com/office/drawing/2014/main" id="{87F1D9E1-9DBE-BE69-F6FC-6BB4917F14F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3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직선 연결선 35">
                <a:extLst>
                  <a:ext uri="{FF2B5EF4-FFF2-40B4-BE49-F238E27FC236}">
                    <a16:creationId xmlns:a16="http://schemas.microsoft.com/office/drawing/2014/main" id="{FB57ED57-8383-228B-3CF7-47B90CFB4CB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7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>
                <a:extLst>
                  <a:ext uri="{FF2B5EF4-FFF2-40B4-BE49-F238E27FC236}">
                    <a16:creationId xmlns:a16="http://schemas.microsoft.com/office/drawing/2014/main" id="{E38EB300-5095-0C9B-5A07-F2EE2081827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1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>
                <a:extLst>
                  <a:ext uri="{FF2B5EF4-FFF2-40B4-BE49-F238E27FC236}">
                    <a16:creationId xmlns:a16="http://schemas.microsoft.com/office/drawing/2014/main" id="{3F355B6A-22A1-608A-885E-8E8FE19A98C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5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45">
                <a:extLst>
                  <a:ext uri="{FF2B5EF4-FFF2-40B4-BE49-F238E27FC236}">
                    <a16:creationId xmlns:a16="http://schemas.microsoft.com/office/drawing/2014/main" id="{F923AF1D-4F5A-979E-806A-5CBF65156DE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연결선 46">
                <a:extLst>
                  <a:ext uri="{FF2B5EF4-FFF2-40B4-BE49-F238E27FC236}">
                    <a16:creationId xmlns:a16="http://schemas.microsoft.com/office/drawing/2014/main" id="{135917E4-06FB-3B89-9721-BDCEF483C28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9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2D691F70-7A95-1385-DDB0-C53AABCB6ED5}"/>
              </a:ext>
            </a:extLst>
          </p:cNvPr>
          <p:cNvGrpSpPr/>
          <p:nvPr/>
        </p:nvGrpSpPr>
        <p:grpSpPr>
          <a:xfrm>
            <a:off x="7100649" y="1421052"/>
            <a:ext cx="3450546" cy="403327"/>
            <a:chOff x="6934651" y="1421052"/>
            <a:chExt cx="3450546" cy="403327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555A915B-B0BF-9A34-F4E4-6A1E72B88E10}"/>
                </a:ext>
              </a:extLst>
            </p:cNvPr>
            <p:cNvGrpSpPr/>
            <p:nvPr/>
          </p:nvGrpSpPr>
          <p:grpSpPr>
            <a:xfrm>
              <a:off x="6934651" y="1421052"/>
              <a:ext cx="623102" cy="153888"/>
              <a:chOff x="537034" y="2568554"/>
              <a:chExt cx="623102" cy="153888"/>
            </a:xfrm>
          </p:grpSpPr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4E964869-539F-C6D3-D911-8D1BA503524C}"/>
                  </a:ext>
                </a:extLst>
              </p:cNvPr>
              <p:cNvSpPr txBox="1"/>
              <p:nvPr/>
            </p:nvSpPr>
            <p:spPr>
              <a:xfrm>
                <a:off x="537034" y="2568554"/>
                <a:ext cx="623102" cy="153888"/>
              </a:xfrm>
              <a:prstGeom prst="rect">
                <a:avLst/>
              </a:prstGeom>
              <a:noFill/>
              <a:effectLst/>
            </p:spPr>
            <p:txBody>
              <a:bodyPr wrap="none" lIns="72000" tIns="0" rIns="72000" bIns="0" rtlCol="0" anchor="t">
                <a:spAutoFit/>
              </a:bodyPr>
              <a:lstStyle/>
              <a:p>
                <a:r>
                  <a:rPr lang="ko-KR" altLang="en-US" sz="1000" dirty="0">
                    <a:latin typeface="페이퍼로지 6 SemiBold" pitchFamily="2" charset="-127"/>
                    <a:ea typeface="페이퍼로지 6 SemiBold" pitchFamily="2" charset="-127"/>
                    <a:cs typeface="Pretendard" panose="02000503000000020004" pitchFamily="2" charset="-127"/>
                  </a:rPr>
                  <a:t>교육 사항</a:t>
                </a:r>
              </a:p>
            </p:txBody>
          </p:sp>
          <p:cxnSp>
            <p:nvCxnSpPr>
              <p:cNvPr id="51" name="직선 연결선 50">
                <a:extLst>
                  <a:ext uri="{FF2B5EF4-FFF2-40B4-BE49-F238E27FC236}">
                    <a16:creationId xmlns:a16="http://schemas.microsoft.com/office/drawing/2014/main" id="{A7BB9616-48BE-D645-DD77-E6E99AD8007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7034" y="2582498"/>
                <a:ext cx="0" cy="126000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F44035D4-5854-97F1-178F-1CBEEDB46BB5}"/>
                </a:ext>
              </a:extLst>
            </p:cNvPr>
            <p:cNvSpPr txBox="1"/>
            <p:nvPr/>
          </p:nvSpPr>
          <p:spPr>
            <a:xfrm>
              <a:off x="6934651" y="1678186"/>
              <a:ext cx="1163314" cy="138499"/>
            </a:xfrm>
            <a:prstGeom prst="rect">
              <a:avLst/>
            </a:prstGeom>
            <a:noFill/>
            <a:effectLst/>
          </p:spPr>
          <p:txBody>
            <a:bodyPr wrap="none" lIns="0" tIns="0" rIns="144000" bIns="0" rtlCol="0" anchor="t">
              <a:spAutoFit/>
            </a:bodyPr>
            <a:lstStyle>
              <a:defPPr>
                <a:defRPr lang="ko-KR"/>
              </a:defPPr>
              <a:lvl1pPr>
                <a:defRPr sz="900"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en-US" altLang="ko-KR" dirty="0"/>
                <a:t>2024.03 ~ 2024.06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41A5EF61-B155-8623-106A-0FEF09818FB0}"/>
                </a:ext>
              </a:extLst>
            </p:cNvPr>
            <p:cNvSpPr txBox="1"/>
            <p:nvPr/>
          </p:nvSpPr>
          <p:spPr>
            <a:xfrm>
              <a:off x="8094505" y="1670491"/>
              <a:ext cx="2290692" cy="153888"/>
            </a:xfrm>
            <a:prstGeom prst="rect">
              <a:avLst/>
            </a:prstGeom>
            <a:noFill/>
            <a:effectLst/>
          </p:spPr>
          <p:txBody>
            <a:bodyPr wrap="none" lIns="0" tIns="0" rIns="0" bIns="0" rtlCol="0" anchor="t">
              <a:spAutoFit/>
            </a:bodyPr>
            <a:lstStyle/>
            <a:p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국비 교육 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/ 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게임 콘텐츠 기획자 양성 과정 수료</a:t>
              </a:r>
              <a:endPara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A4663211-873A-FD63-5E6B-6BF15E01E671}"/>
              </a:ext>
            </a:extLst>
          </p:cNvPr>
          <p:cNvGrpSpPr/>
          <p:nvPr/>
        </p:nvGrpSpPr>
        <p:grpSpPr>
          <a:xfrm>
            <a:off x="7100649" y="2306960"/>
            <a:ext cx="3139563" cy="403327"/>
            <a:chOff x="6934651" y="2379424"/>
            <a:chExt cx="3139563" cy="403327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07A18DA3-69BF-787F-DE86-E437603ABC67}"/>
                </a:ext>
              </a:extLst>
            </p:cNvPr>
            <p:cNvGrpSpPr/>
            <p:nvPr/>
          </p:nvGrpSpPr>
          <p:grpSpPr>
            <a:xfrm>
              <a:off x="6942389" y="2379424"/>
              <a:ext cx="959732" cy="153888"/>
              <a:chOff x="537034" y="2568554"/>
              <a:chExt cx="959732" cy="153888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21B0F82-C28C-E92C-1DD0-B97244BF59DA}"/>
                  </a:ext>
                </a:extLst>
              </p:cNvPr>
              <p:cNvSpPr txBox="1"/>
              <p:nvPr/>
            </p:nvSpPr>
            <p:spPr>
              <a:xfrm>
                <a:off x="537034" y="2568554"/>
                <a:ext cx="959732" cy="153888"/>
              </a:xfrm>
              <a:prstGeom prst="rect">
                <a:avLst/>
              </a:prstGeom>
              <a:noFill/>
              <a:effectLst/>
            </p:spPr>
            <p:txBody>
              <a:bodyPr wrap="none" lIns="72000" tIns="0" rIns="72000" bIns="0" rtlCol="0" anchor="t">
                <a:spAutoFit/>
              </a:bodyPr>
              <a:lstStyle/>
              <a:p>
                <a:r>
                  <a:rPr lang="ko-KR" altLang="en-US" sz="1000" dirty="0">
                    <a:latin typeface="페이퍼로지 6 SemiBold" pitchFamily="2" charset="-127"/>
                    <a:ea typeface="페이퍼로지 6 SemiBold" pitchFamily="2" charset="-127"/>
                    <a:cs typeface="Pretendard" panose="02000503000000020004" pitchFamily="2" charset="-127"/>
                  </a:rPr>
                  <a:t>경력 사항 </a:t>
                </a:r>
                <a:r>
                  <a:rPr lang="en-US" altLang="ko-KR" sz="1000" dirty="0">
                    <a:latin typeface="페이퍼로지 6 SemiBold" pitchFamily="2" charset="-127"/>
                    <a:ea typeface="페이퍼로지 6 SemiBold" pitchFamily="2" charset="-127"/>
                    <a:cs typeface="Pretendard" panose="02000503000000020004" pitchFamily="2" charset="-127"/>
                  </a:rPr>
                  <a:t>(</a:t>
                </a:r>
                <a:r>
                  <a:rPr lang="ko-KR" altLang="en-US" sz="1000" dirty="0">
                    <a:latin typeface="페이퍼로지 6 SemiBold" pitchFamily="2" charset="-127"/>
                    <a:ea typeface="페이퍼로지 6 SemiBold" pitchFamily="2" charset="-127"/>
                    <a:cs typeface="Pretendard" panose="02000503000000020004" pitchFamily="2" charset="-127"/>
                  </a:rPr>
                  <a:t>신입</a:t>
                </a:r>
                <a:r>
                  <a:rPr lang="en-US" altLang="ko-KR" sz="1000" dirty="0">
                    <a:latin typeface="페이퍼로지 6 SemiBold" pitchFamily="2" charset="-127"/>
                    <a:ea typeface="페이퍼로지 6 SemiBold" pitchFamily="2" charset="-127"/>
                    <a:cs typeface="Pretendard" panose="02000503000000020004" pitchFamily="2" charset="-127"/>
                  </a:rPr>
                  <a:t>)</a:t>
                </a:r>
                <a:endParaRPr lang="ko-KR" altLang="en-US" sz="1000" dirty="0">
                  <a:latin typeface="페이퍼로지 6 SemiBold" pitchFamily="2" charset="-127"/>
                  <a:ea typeface="페이퍼로지 6 SemiBold" pitchFamily="2" charset="-127"/>
                  <a:cs typeface="Pretendard" panose="02000503000000020004" pitchFamily="2" charset="-127"/>
                </a:endParaRPr>
              </a:p>
            </p:txBody>
          </p:sp>
          <p:cxnSp>
            <p:nvCxnSpPr>
              <p:cNvPr id="12" name="직선 연결선 11">
                <a:extLst>
                  <a:ext uri="{FF2B5EF4-FFF2-40B4-BE49-F238E27FC236}">
                    <a16:creationId xmlns:a16="http://schemas.microsoft.com/office/drawing/2014/main" id="{49F74258-6D5C-785A-290E-D3CFCBD137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7034" y="2582498"/>
                <a:ext cx="0" cy="126000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46640BD2-1FB0-912E-97B3-D2E182499004}"/>
                </a:ext>
              </a:extLst>
            </p:cNvPr>
            <p:cNvSpPr txBox="1"/>
            <p:nvPr/>
          </p:nvSpPr>
          <p:spPr>
            <a:xfrm>
              <a:off x="6934651" y="2636558"/>
              <a:ext cx="1121636" cy="138499"/>
            </a:xfrm>
            <a:prstGeom prst="rect">
              <a:avLst/>
            </a:prstGeom>
            <a:noFill/>
            <a:effectLst/>
          </p:spPr>
          <p:txBody>
            <a:bodyPr wrap="none" lIns="0" tIns="0" rIns="144000" bIns="0" rtlCol="0" anchor="t">
              <a:spAutoFit/>
            </a:bodyPr>
            <a:lstStyle/>
            <a:p>
              <a:r>
                <a:rPr lang="en-US" altLang="ko-KR" sz="900" dirty="0"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2021.06 ~ 2021.08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89B01C7A-E4A0-C905-A05D-080EDDDE0BEA}"/>
                </a:ext>
              </a:extLst>
            </p:cNvPr>
            <p:cNvSpPr txBox="1"/>
            <p:nvPr/>
          </p:nvSpPr>
          <p:spPr>
            <a:xfrm>
              <a:off x="8094505" y="2628863"/>
              <a:ext cx="1979709" cy="153888"/>
            </a:xfrm>
            <a:prstGeom prst="rect">
              <a:avLst/>
            </a:prstGeom>
            <a:noFill/>
            <a:effectLst/>
          </p:spPr>
          <p:txBody>
            <a:bodyPr wrap="none" lIns="0" tIns="0" rIns="0" bIns="0" rtlCol="0" anchor="t">
              <a:spAutoFit/>
            </a:bodyPr>
            <a:lstStyle/>
            <a:p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현장실습 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(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게임 개발 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/ 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총 급여 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: 80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만원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)</a:t>
              </a:r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E1A3BF04-6465-B18B-60D6-2879BECF77D7}"/>
              </a:ext>
            </a:extLst>
          </p:cNvPr>
          <p:cNvGrpSpPr/>
          <p:nvPr/>
        </p:nvGrpSpPr>
        <p:grpSpPr>
          <a:xfrm>
            <a:off x="7100649" y="3192868"/>
            <a:ext cx="2772475" cy="403327"/>
            <a:chOff x="6934651" y="3337796"/>
            <a:chExt cx="2772475" cy="403327"/>
          </a:xfrm>
        </p:grpSpPr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B2C36A38-6712-E62A-6BB7-9C91832DB709}"/>
                </a:ext>
              </a:extLst>
            </p:cNvPr>
            <p:cNvGrpSpPr/>
            <p:nvPr/>
          </p:nvGrpSpPr>
          <p:grpSpPr>
            <a:xfrm>
              <a:off x="6934651" y="3337796"/>
              <a:ext cx="623101" cy="153888"/>
              <a:chOff x="537034" y="2568554"/>
              <a:chExt cx="623101" cy="153888"/>
            </a:xfrm>
          </p:grpSpPr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DBF45CCC-F28E-9611-E266-3579398B5766}"/>
                  </a:ext>
                </a:extLst>
              </p:cNvPr>
              <p:cNvSpPr txBox="1"/>
              <p:nvPr/>
            </p:nvSpPr>
            <p:spPr>
              <a:xfrm>
                <a:off x="537034" y="2568554"/>
                <a:ext cx="623101" cy="153888"/>
              </a:xfrm>
              <a:prstGeom prst="rect">
                <a:avLst/>
              </a:prstGeom>
              <a:noFill/>
              <a:effectLst/>
            </p:spPr>
            <p:txBody>
              <a:bodyPr wrap="none" lIns="72000" tIns="0" rIns="72000" bIns="0" rtlCol="0" anchor="t">
                <a:spAutoFit/>
              </a:bodyPr>
              <a:lstStyle/>
              <a:p>
                <a:r>
                  <a:rPr lang="ko-KR" altLang="en-US" sz="1000" dirty="0">
                    <a:latin typeface="페이퍼로지 6 SemiBold" pitchFamily="2" charset="-127"/>
                    <a:ea typeface="페이퍼로지 6 SemiBold" pitchFamily="2" charset="-127"/>
                    <a:cs typeface="Pretendard" panose="02000503000000020004" pitchFamily="2" charset="-127"/>
                  </a:rPr>
                  <a:t>학력 사항</a:t>
                </a:r>
              </a:p>
            </p:txBody>
          </p:sp>
          <p:cxnSp>
            <p:nvCxnSpPr>
              <p:cNvPr id="62" name="직선 연결선 61">
                <a:extLst>
                  <a:ext uri="{FF2B5EF4-FFF2-40B4-BE49-F238E27FC236}">
                    <a16:creationId xmlns:a16="http://schemas.microsoft.com/office/drawing/2014/main" id="{3E1D60FF-3507-D117-E8B0-4B2DD6F3686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7034" y="2582498"/>
                <a:ext cx="0" cy="126000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B3B94FE2-7EF6-3A3E-6A13-0C6382180BEF}"/>
                </a:ext>
              </a:extLst>
            </p:cNvPr>
            <p:cNvSpPr txBox="1"/>
            <p:nvPr/>
          </p:nvSpPr>
          <p:spPr>
            <a:xfrm>
              <a:off x="6934651" y="3594930"/>
              <a:ext cx="1134460" cy="138499"/>
            </a:xfrm>
            <a:prstGeom prst="rect">
              <a:avLst/>
            </a:prstGeom>
            <a:noFill/>
            <a:effectLst/>
          </p:spPr>
          <p:txBody>
            <a:bodyPr wrap="none" lIns="0" tIns="0" rIns="144000" bIns="0" rtlCol="0" anchor="t">
              <a:spAutoFit/>
            </a:bodyPr>
            <a:lstStyle>
              <a:defPPr>
                <a:defRPr lang="ko-KR"/>
              </a:defPPr>
              <a:lvl1pPr>
                <a:defRPr sz="900"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en-US" altLang="ko-KR" dirty="0"/>
                <a:t>2017.03 ~ 2023.02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73EF77AF-1482-8AB4-226F-2623CB0665E8}"/>
                </a:ext>
              </a:extLst>
            </p:cNvPr>
            <p:cNvSpPr txBox="1"/>
            <p:nvPr/>
          </p:nvSpPr>
          <p:spPr>
            <a:xfrm>
              <a:off x="8094505" y="3587235"/>
              <a:ext cx="1612621" cy="153888"/>
            </a:xfrm>
            <a:prstGeom prst="rect">
              <a:avLst/>
            </a:prstGeom>
            <a:noFill/>
            <a:effectLst/>
          </p:spPr>
          <p:txBody>
            <a:bodyPr wrap="none" lIns="0" tIns="0" rIns="0" bIns="0" rtlCol="0" anchor="t">
              <a:spAutoFit/>
            </a:bodyPr>
            <a:lstStyle/>
            <a:p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한국공학대학교 게임공학과 졸업</a:t>
              </a:r>
              <a:endPara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8039B93F-FC7C-28E8-CF88-ED8B938959D8}"/>
              </a:ext>
            </a:extLst>
          </p:cNvPr>
          <p:cNvGrpSpPr/>
          <p:nvPr/>
        </p:nvGrpSpPr>
        <p:grpSpPr>
          <a:xfrm>
            <a:off x="7100649" y="4078775"/>
            <a:ext cx="4024354" cy="1620772"/>
            <a:chOff x="6934651" y="4296169"/>
            <a:chExt cx="4024354" cy="1620772"/>
          </a:xfrm>
        </p:grpSpPr>
        <p:grpSp>
          <p:nvGrpSpPr>
            <p:cNvPr id="114" name="그룹 113">
              <a:extLst>
                <a:ext uri="{FF2B5EF4-FFF2-40B4-BE49-F238E27FC236}">
                  <a16:creationId xmlns:a16="http://schemas.microsoft.com/office/drawing/2014/main" id="{B915F166-24BA-E93B-8EB2-FAAE3612A019}"/>
                </a:ext>
              </a:extLst>
            </p:cNvPr>
            <p:cNvGrpSpPr/>
            <p:nvPr/>
          </p:nvGrpSpPr>
          <p:grpSpPr>
            <a:xfrm>
              <a:off x="6934651" y="4296169"/>
              <a:ext cx="623101" cy="153888"/>
              <a:chOff x="537034" y="2568554"/>
              <a:chExt cx="623101" cy="153888"/>
            </a:xfrm>
          </p:grpSpPr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82290560-13EB-39E7-196F-4D01D6B6C3FB}"/>
                  </a:ext>
                </a:extLst>
              </p:cNvPr>
              <p:cNvSpPr txBox="1"/>
              <p:nvPr/>
            </p:nvSpPr>
            <p:spPr>
              <a:xfrm>
                <a:off x="537034" y="2568554"/>
                <a:ext cx="623101" cy="153888"/>
              </a:xfrm>
              <a:prstGeom prst="rect">
                <a:avLst/>
              </a:prstGeom>
              <a:noFill/>
              <a:effectLst/>
            </p:spPr>
            <p:txBody>
              <a:bodyPr wrap="none" lIns="72000" tIns="0" rIns="72000" bIns="0" rtlCol="0" anchor="t">
                <a:spAutoFit/>
              </a:bodyPr>
              <a:lstStyle/>
              <a:p>
                <a:r>
                  <a:rPr lang="ko-KR" altLang="en-US" sz="1000" dirty="0">
                    <a:latin typeface="페이퍼로지 6 SemiBold" pitchFamily="2" charset="-127"/>
                    <a:ea typeface="페이퍼로지 6 SemiBold" pitchFamily="2" charset="-127"/>
                    <a:cs typeface="Pretendard" panose="02000503000000020004" pitchFamily="2" charset="-127"/>
                  </a:rPr>
                  <a:t>보유 기술</a:t>
                </a:r>
              </a:p>
            </p:txBody>
          </p:sp>
          <p:cxnSp>
            <p:nvCxnSpPr>
              <p:cNvPr id="116" name="직선 연결선 115">
                <a:extLst>
                  <a:ext uri="{FF2B5EF4-FFF2-40B4-BE49-F238E27FC236}">
                    <a16:creationId xmlns:a16="http://schemas.microsoft.com/office/drawing/2014/main" id="{68DE9840-50F6-9E4B-455C-4B64C6DC282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7034" y="2582498"/>
                <a:ext cx="0" cy="126000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4D1038EE-D2B7-51E0-347E-DF197A15B63D}"/>
                </a:ext>
              </a:extLst>
            </p:cNvPr>
            <p:cNvGrpSpPr/>
            <p:nvPr/>
          </p:nvGrpSpPr>
          <p:grpSpPr>
            <a:xfrm>
              <a:off x="6934651" y="4545608"/>
              <a:ext cx="1152239" cy="1371333"/>
              <a:chOff x="192088" y="4141115"/>
              <a:chExt cx="1152239" cy="1371333"/>
            </a:xfrm>
          </p:grpSpPr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5E051C33-D18D-BEE1-A18E-611C369DB74B}"/>
                  </a:ext>
                </a:extLst>
              </p:cNvPr>
              <p:cNvSpPr txBox="1"/>
              <p:nvPr/>
            </p:nvSpPr>
            <p:spPr>
              <a:xfrm>
                <a:off x="192088" y="4141115"/>
                <a:ext cx="651955" cy="138499"/>
              </a:xfrm>
              <a:prstGeom prst="rect">
                <a:avLst/>
              </a:prstGeom>
              <a:noFill/>
              <a:effectLst/>
            </p:spPr>
            <p:txBody>
              <a:bodyPr wrap="none" lIns="0" tIns="0" rIns="144000" bIns="0" rtlCol="0" anchor="t">
                <a:spAutoFit/>
              </a:bodyPr>
              <a:lstStyle/>
              <a:p>
                <a:r>
                  <a:rPr lang="en-US" altLang="ko-KR" sz="900" dirty="0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[</a:t>
                </a:r>
                <a:r>
                  <a:rPr lang="ko-KR" altLang="en-US" sz="900" dirty="0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문서 작업</a:t>
                </a:r>
                <a:r>
                  <a:rPr lang="en-US" altLang="ko-KR" sz="900" dirty="0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]</a:t>
                </a:r>
              </a:p>
            </p:txBody>
          </p:sp>
          <p:grpSp>
            <p:nvGrpSpPr>
              <p:cNvPr id="5" name="그룹 4">
                <a:extLst>
                  <a:ext uri="{FF2B5EF4-FFF2-40B4-BE49-F238E27FC236}">
                    <a16:creationId xmlns:a16="http://schemas.microsoft.com/office/drawing/2014/main" id="{098BB317-0CC1-034B-9C15-EE14A47938A1}"/>
                  </a:ext>
                </a:extLst>
              </p:cNvPr>
              <p:cNvGrpSpPr/>
              <p:nvPr/>
            </p:nvGrpSpPr>
            <p:grpSpPr>
              <a:xfrm>
                <a:off x="192088" y="4337310"/>
                <a:ext cx="1152239" cy="315047"/>
                <a:chOff x="192088" y="4337310"/>
                <a:chExt cx="1152239" cy="315047"/>
              </a:xfrm>
            </p:grpSpPr>
            <p:sp>
              <p:nvSpPr>
                <p:cNvPr id="132" name="TextBox 131">
                  <a:extLst>
                    <a:ext uri="{FF2B5EF4-FFF2-40B4-BE49-F238E27FC236}">
                      <a16:creationId xmlns:a16="http://schemas.microsoft.com/office/drawing/2014/main" id="{805FF728-8487-5D32-2F8C-AAAD81641702}"/>
                    </a:ext>
                  </a:extLst>
                </p:cNvPr>
                <p:cNvSpPr txBox="1"/>
                <p:nvPr/>
              </p:nvSpPr>
              <p:spPr>
                <a:xfrm>
                  <a:off x="192088" y="4337310"/>
                  <a:ext cx="655629" cy="153888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0" rIns="0" bIns="0" rtlCol="0" anchor="t">
                  <a:spAutoFit/>
                </a:bodyPr>
                <a:lstStyle/>
                <a:p>
                  <a:r>
                    <a:rPr lang="en-US" altLang="ko-KR" sz="1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PowerPoint</a:t>
                  </a:r>
                </a:p>
              </p:txBody>
            </p:sp>
            <p:sp>
              <p:nvSpPr>
                <p:cNvPr id="140" name="TextBox 139">
                  <a:extLst>
                    <a:ext uri="{FF2B5EF4-FFF2-40B4-BE49-F238E27FC236}">
                      <a16:creationId xmlns:a16="http://schemas.microsoft.com/office/drawing/2014/main" id="{693D4E02-FC57-4F4F-E413-C2BC4C8D62CD}"/>
                    </a:ext>
                  </a:extLst>
                </p:cNvPr>
                <p:cNvSpPr txBox="1"/>
                <p:nvPr/>
              </p:nvSpPr>
              <p:spPr>
                <a:xfrm>
                  <a:off x="192088" y="4491198"/>
                  <a:ext cx="1152239" cy="161159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7200" rIns="0" bIns="0" rtlCol="0" anchor="ctr">
                  <a:spAutoFit/>
                </a:bodyPr>
                <a:lstStyle/>
                <a:p>
                  <a:r>
                    <a:rPr lang="ko-KR" altLang="en-US" sz="1000" spc="-160" dirty="0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" panose="02000503000000020004" pitchFamily="2" charset="-127"/>
                    </a:rPr>
                    <a:t>■ ■ ■ ■ ■ ■ ■ </a:t>
                  </a:r>
                  <a:r>
                    <a:rPr lang="ko-KR" altLang="en-US" sz="1000" spc="-160" dirty="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" panose="02000503000000020004" pitchFamily="2" charset="-127"/>
                    </a:rPr>
                    <a:t>■ ■ ■</a:t>
                  </a:r>
                  <a:endParaRPr lang="en-US" altLang="ko-KR" sz="1000" spc="-160" dirty="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" panose="02000503000000020004" pitchFamily="2" charset="-127"/>
                  </a:endParaRPr>
                </a:p>
              </p:txBody>
            </p:sp>
          </p:grpSp>
          <p:grpSp>
            <p:nvGrpSpPr>
              <p:cNvPr id="3" name="그룹 2">
                <a:extLst>
                  <a:ext uri="{FF2B5EF4-FFF2-40B4-BE49-F238E27FC236}">
                    <a16:creationId xmlns:a16="http://schemas.microsoft.com/office/drawing/2014/main" id="{42E62BB3-91D7-5889-DB6D-49554D19D799}"/>
                  </a:ext>
                </a:extLst>
              </p:cNvPr>
              <p:cNvGrpSpPr/>
              <p:nvPr/>
            </p:nvGrpSpPr>
            <p:grpSpPr>
              <a:xfrm>
                <a:off x="192088" y="4767355"/>
                <a:ext cx="1152239" cy="315047"/>
                <a:chOff x="192088" y="4935900"/>
                <a:chExt cx="1152239" cy="315047"/>
              </a:xfrm>
            </p:grpSpPr>
            <p:sp>
              <p:nvSpPr>
                <p:cNvPr id="141" name="TextBox 140">
                  <a:extLst>
                    <a:ext uri="{FF2B5EF4-FFF2-40B4-BE49-F238E27FC236}">
                      <a16:creationId xmlns:a16="http://schemas.microsoft.com/office/drawing/2014/main" id="{D5C3ECF1-532E-F2A4-D2E0-120B8E9F4413}"/>
                    </a:ext>
                  </a:extLst>
                </p:cNvPr>
                <p:cNvSpPr txBox="1"/>
                <p:nvPr/>
              </p:nvSpPr>
              <p:spPr>
                <a:xfrm>
                  <a:off x="192088" y="4935900"/>
                  <a:ext cx="309380" cy="153888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0" rIns="0" bIns="0" rtlCol="0" anchor="t">
                  <a:spAutoFit/>
                </a:bodyPr>
                <a:lstStyle>
                  <a:defPPr>
                    <a:defRPr lang="ko-KR"/>
                  </a:defPPr>
                  <a:lvl1pPr>
                    <a:defRPr sz="100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defRPr>
                  </a:lvl1pPr>
                </a:lstStyle>
                <a:p>
                  <a:r>
                    <a:rPr lang="en-US" altLang="ko-KR" dirty="0"/>
                    <a:t>Word</a:t>
                  </a:r>
                </a:p>
              </p:txBody>
            </p:sp>
            <p:sp>
              <p:nvSpPr>
                <p:cNvPr id="142" name="TextBox 141">
                  <a:extLst>
                    <a:ext uri="{FF2B5EF4-FFF2-40B4-BE49-F238E27FC236}">
                      <a16:creationId xmlns:a16="http://schemas.microsoft.com/office/drawing/2014/main" id="{0677354D-4F52-F1E1-5F39-86ABB150875F}"/>
                    </a:ext>
                  </a:extLst>
                </p:cNvPr>
                <p:cNvSpPr txBox="1"/>
                <p:nvPr/>
              </p:nvSpPr>
              <p:spPr>
                <a:xfrm>
                  <a:off x="192088" y="5089788"/>
                  <a:ext cx="1152239" cy="161159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7200" rIns="0" bIns="0" rtlCol="0" anchor="ctr">
                  <a:spAutoFit/>
                </a:bodyPr>
                <a:lstStyle/>
                <a:p>
                  <a:r>
                    <a:rPr lang="ko-KR" altLang="en-US" sz="1000" spc="-160" dirty="0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" panose="02000503000000020004" pitchFamily="2" charset="-127"/>
                    </a:rPr>
                    <a:t>■ ■ ■ ■ ■ ■ </a:t>
                  </a:r>
                  <a:r>
                    <a:rPr lang="ko-KR" altLang="en-US" sz="1000" spc="-160" dirty="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" panose="02000503000000020004" pitchFamily="2" charset="-127"/>
                    </a:rPr>
                    <a:t>■</a:t>
                  </a:r>
                  <a:r>
                    <a:rPr lang="ko-KR" altLang="en-US" sz="1000" spc="-160" dirty="0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" panose="02000503000000020004" pitchFamily="2" charset="-127"/>
                    </a:rPr>
                    <a:t> </a:t>
                  </a:r>
                  <a:r>
                    <a:rPr lang="ko-KR" altLang="en-US" sz="1000" spc="-160" dirty="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" panose="02000503000000020004" pitchFamily="2" charset="-127"/>
                    </a:rPr>
                    <a:t>■ ■ ■</a:t>
                  </a:r>
                  <a:endParaRPr lang="en-US" altLang="ko-KR" sz="1000" spc="-160" dirty="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" panose="02000503000000020004" pitchFamily="2" charset="-127"/>
                  </a:endParaRPr>
                </a:p>
              </p:txBody>
            </p:sp>
          </p:grpSp>
          <p:grpSp>
            <p:nvGrpSpPr>
              <p:cNvPr id="4" name="그룹 3">
                <a:extLst>
                  <a:ext uri="{FF2B5EF4-FFF2-40B4-BE49-F238E27FC236}">
                    <a16:creationId xmlns:a16="http://schemas.microsoft.com/office/drawing/2014/main" id="{BCC96D7D-0FB7-DF52-F1EB-2183C0C166FE}"/>
                  </a:ext>
                </a:extLst>
              </p:cNvPr>
              <p:cNvGrpSpPr/>
              <p:nvPr/>
            </p:nvGrpSpPr>
            <p:grpSpPr>
              <a:xfrm>
                <a:off x="192088" y="5197401"/>
                <a:ext cx="1152239" cy="315047"/>
                <a:chOff x="192088" y="5447212"/>
                <a:chExt cx="1152239" cy="315047"/>
              </a:xfrm>
            </p:grpSpPr>
            <p:sp>
              <p:nvSpPr>
                <p:cNvPr id="143" name="TextBox 142">
                  <a:extLst>
                    <a:ext uri="{FF2B5EF4-FFF2-40B4-BE49-F238E27FC236}">
                      <a16:creationId xmlns:a16="http://schemas.microsoft.com/office/drawing/2014/main" id="{7FF8E0AB-F7E5-8733-FE9B-FCF350D9955F}"/>
                    </a:ext>
                  </a:extLst>
                </p:cNvPr>
                <p:cNvSpPr txBox="1"/>
                <p:nvPr/>
              </p:nvSpPr>
              <p:spPr>
                <a:xfrm>
                  <a:off x="192088" y="5447212"/>
                  <a:ext cx="302968" cy="153888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0" rIns="0" bIns="0" rtlCol="0" anchor="t">
                  <a:spAutoFit/>
                </a:bodyPr>
                <a:lstStyle>
                  <a:defPPr>
                    <a:defRPr lang="ko-KR"/>
                  </a:defPPr>
                  <a:lvl1pPr>
                    <a:defRPr sz="100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defRPr>
                  </a:lvl1pPr>
                </a:lstStyle>
                <a:p>
                  <a:r>
                    <a:rPr lang="en-US" altLang="ko-KR" dirty="0"/>
                    <a:t>Excel</a:t>
                  </a:r>
                </a:p>
              </p:txBody>
            </p:sp>
            <p:sp>
              <p:nvSpPr>
                <p:cNvPr id="144" name="TextBox 143">
                  <a:extLst>
                    <a:ext uri="{FF2B5EF4-FFF2-40B4-BE49-F238E27FC236}">
                      <a16:creationId xmlns:a16="http://schemas.microsoft.com/office/drawing/2014/main" id="{26658BC0-1723-FBD6-638D-E4BB823D59A3}"/>
                    </a:ext>
                  </a:extLst>
                </p:cNvPr>
                <p:cNvSpPr txBox="1"/>
                <p:nvPr/>
              </p:nvSpPr>
              <p:spPr>
                <a:xfrm>
                  <a:off x="192088" y="5601100"/>
                  <a:ext cx="1152239" cy="161159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7200" rIns="0" bIns="0" rtlCol="0" anchor="ctr">
                  <a:spAutoFit/>
                </a:bodyPr>
                <a:lstStyle/>
                <a:p>
                  <a:r>
                    <a:rPr lang="ko-KR" altLang="en-US" sz="1000" spc="-160" dirty="0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" panose="02000503000000020004" pitchFamily="2" charset="-127"/>
                    </a:rPr>
                    <a:t>■ ■ ■ ■ </a:t>
                  </a:r>
                  <a:r>
                    <a:rPr lang="ko-KR" altLang="en-US" sz="1000" spc="-160" dirty="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" panose="02000503000000020004" pitchFamily="2" charset="-127"/>
                    </a:rPr>
                    <a:t>■ ■ ■ ■ ■ ■</a:t>
                  </a:r>
                  <a:endParaRPr lang="en-US" altLang="ko-KR" sz="1000" spc="-160" dirty="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" panose="02000503000000020004" pitchFamily="2" charset="-127"/>
                  </a:endParaRPr>
                </a:p>
              </p:txBody>
            </p:sp>
          </p:grpSp>
        </p:grpSp>
        <p:sp>
          <p:nvSpPr>
            <p:cNvPr id="190" name="TextBox 189">
              <a:extLst>
                <a:ext uri="{FF2B5EF4-FFF2-40B4-BE49-F238E27FC236}">
                  <a16:creationId xmlns:a16="http://schemas.microsoft.com/office/drawing/2014/main" id="{DA723692-68F6-1687-6431-E8B148511F12}"/>
                </a:ext>
              </a:extLst>
            </p:cNvPr>
            <p:cNvSpPr txBox="1"/>
            <p:nvPr/>
          </p:nvSpPr>
          <p:spPr>
            <a:xfrm>
              <a:off x="8871895" y="5639942"/>
              <a:ext cx="2087110" cy="276999"/>
            </a:xfrm>
            <a:prstGeom prst="rect">
              <a:avLst/>
            </a:prstGeom>
            <a:noFill/>
            <a:effectLst/>
          </p:spPr>
          <p:txBody>
            <a:bodyPr wrap="none" lIns="0" tIns="0" rIns="0" bIns="0" rtlCol="0" anchor="t">
              <a:spAutoFit/>
            </a:bodyPr>
            <a:lstStyle>
              <a:defPPr>
                <a:defRPr lang="ko-KR"/>
              </a:defPPr>
              <a:lvl1pPr>
                <a:defRPr sz="1000">
                  <a:solidFill>
                    <a:schemeClr val="tx1">
                      <a:lumMod val="85000"/>
                      <a:lumOff val="1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pPr algn="r"/>
              <a:r>
                <a:rPr lang="en-US" altLang="ko-KR" sz="900" dirty="0">
                  <a:solidFill>
                    <a:schemeClr val="bg1">
                      <a:lumMod val="50000"/>
                    </a:schemeClr>
                  </a:solidFill>
                </a:rPr>
                <a:t>+ </a:t>
              </a:r>
              <a:r>
                <a:rPr lang="ko-KR" altLang="en-US" sz="900" dirty="0">
                  <a:solidFill>
                    <a:schemeClr val="bg1">
                      <a:lumMod val="50000"/>
                    </a:schemeClr>
                  </a:solidFill>
                </a:rPr>
                <a:t>팀 프로젝트에서 </a:t>
              </a:r>
              <a:r>
                <a:rPr lang="en-US" altLang="ko-KR" sz="900" dirty="0">
                  <a:solidFill>
                    <a:schemeClr val="bg1">
                      <a:lumMod val="50000"/>
                    </a:schemeClr>
                  </a:solidFill>
                </a:rPr>
                <a:t>C/C++, C#, Python </a:t>
              </a:r>
              <a:r>
                <a:rPr lang="ko-KR" altLang="en-US" sz="900" dirty="0">
                  <a:solidFill>
                    <a:schemeClr val="bg1">
                      <a:lumMod val="50000"/>
                    </a:schemeClr>
                  </a:solidFill>
                </a:rPr>
                <a:t>등의</a:t>
              </a:r>
              <a:r>
                <a:rPr lang="en-US" altLang="ko-KR" sz="900" dirty="0">
                  <a:solidFill>
                    <a:schemeClr val="bg1">
                      <a:lumMod val="50000"/>
                    </a:schemeClr>
                  </a:solidFill>
                </a:rPr>
                <a:t> </a:t>
              </a:r>
            </a:p>
            <a:p>
              <a:pPr algn="r"/>
              <a:r>
                <a:rPr lang="ko-KR" altLang="en-US" sz="900" dirty="0">
                  <a:solidFill>
                    <a:schemeClr val="bg1">
                      <a:lumMod val="50000"/>
                    </a:schemeClr>
                  </a:solidFill>
                </a:rPr>
                <a:t>개발 언어 사용 경험 </a:t>
              </a:r>
              <a:r>
                <a:rPr lang="ko-KR" altLang="en-US" sz="900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有</a:t>
              </a:r>
              <a:endParaRPr lang="en-US" altLang="ko-KR" sz="900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A2730FDB-B62A-247A-8534-4CF42E444F89}"/>
                </a:ext>
              </a:extLst>
            </p:cNvPr>
            <p:cNvGrpSpPr/>
            <p:nvPr/>
          </p:nvGrpSpPr>
          <p:grpSpPr>
            <a:xfrm>
              <a:off x="8378936" y="4545608"/>
              <a:ext cx="1152239" cy="941288"/>
              <a:chOff x="3138857" y="4141115"/>
              <a:chExt cx="1152239" cy="941288"/>
            </a:xfrm>
          </p:grpSpPr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F937BE76-4DD9-DD14-3FB6-11CAD02F33B6}"/>
                  </a:ext>
                </a:extLst>
              </p:cNvPr>
              <p:cNvSpPr txBox="1"/>
              <p:nvPr/>
            </p:nvSpPr>
            <p:spPr>
              <a:xfrm>
                <a:off x="3138857" y="4141115"/>
                <a:ext cx="651955" cy="138499"/>
              </a:xfrm>
              <a:prstGeom prst="rect">
                <a:avLst/>
              </a:prstGeom>
              <a:noFill/>
              <a:effectLst/>
            </p:spPr>
            <p:txBody>
              <a:bodyPr wrap="none" lIns="0" tIns="0" rIns="144000" bIns="0" rtlCol="0" anchor="t">
                <a:spAutoFit/>
              </a:bodyPr>
              <a:lstStyle/>
              <a:p>
                <a:r>
                  <a:rPr lang="en-US" altLang="ko-KR" sz="900" dirty="0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[</a:t>
                </a:r>
                <a:r>
                  <a:rPr lang="ko-KR" altLang="en-US" sz="900" dirty="0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게임 엔진</a:t>
                </a:r>
                <a:r>
                  <a:rPr lang="en-US" altLang="ko-KR" sz="900" dirty="0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]</a:t>
                </a:r>
              </a:p>
            </p:txBody>
          </p:sp>
          <p:grpSp>
            <p:nvGrpSpPr>
              <p:cNvPr id="14" name="그룹 13">
                <a:extLst>
                  <a:ext uri="{FF2B5EF4-FFF2-40B4-BE49-F238E27FC236}">
                    <a16:creationId xmlns:a16="http://schemas.microsoft.com/office/drawing/2014/main" id="{092E8457-FA35-D2EE-B4AA-0A6BA08B17BB}"/>
                  </a:ext>
                </a:extLst>
              </p:cNvPr>
              <p:cNvGrpSpPr/>
              <p:nvPr/>
            </p:nvGrpSpPr>
            <p:grpSpPr>
              <a:xfrm>
                <a:off x="3138857" y="4337310"/>
                <a:ext cx="1152239" cy="315047"/>
                <a:chOff x="5065870" y="4272360"/>
                <a:chExt cx="1152239" cy="315047"/>
              </a:xfrm>
            </p:grpSpPr>
            <p:sp>
              <p:nvSpPr>
                <p:cNvPr id="204" name="TextBox 203">
                  <a:extLst>
                    <a:ext uri="{FF2B5EF4-FFF2-40B4-BE49-F238E27FC236}">
                      <a16:creationId xmlns:a16="http://schemas.microsoft.com/office/drawing/2014/main" id="{87BBA2CF-1F22-5B02-6237-E5F8DCC7AD6F}"/>
                    </a:ext>
                  </a:extLst>
                </p:cNvPr>
                <p:cNvSpPr txBox="1"/>
                <p:nvPr/>
              </p:nvSpPr>
              <p:spPr>
                <a:xfrm>
                  <a:off x="5065870" y="4272360"/>
                  <a:ext cx="301365" cy="153888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0" rIns="0" bIns="0" rtlCol="0" anchor="t">
                  <a:spAutoFit/>
                </a:bodyPr>
                <a:lstStyle>
                  <a:defPPr>
                    <a:defRPr lang="ko-KR"/>
                  </a:defPPr>
                  <a:lvl1pPr>
                    <a:defRPr sz="100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defRPr>
                  </a:lvl1pPr>
                </a:lstStyle>
                <a:p>
                  <a:r>
                    <a:rPr lang="en-US" altLang="ko-KR" dirty="0"/>
                    <a:t>Unity</a:t>
                  </a:r>
                </a:p>
              </p:txBody>
            </p:sp>
            <p:sp>
              <p:nvSpPr>
                <p:cNvPr id="205" name="TextBox 204">
                  <a:extLst>
                    <a:ext uri="{FF2B5EF4-FFF2-40B4-BE49-F238E27FC236}">
                      <a16:creationId xmlns:a16="http://schemas.microsoft.com/office/drawing/2014/main" id="{F247B98D-E6E3-54B2-C388-B901944953EC}"/>
                    </a:ext>
                  </a:extLst>
                </p:cNvPr>
                <p:cNvSpPr txBox="1"/>
                <p:nvPr/>
              </p:nvSpPr>
              <p:spPr>
                <a:xfrm>
                  <a:off x="5065870" y="4426248"/>
                  <a:ext cx="1152239" cy="161159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7200" rIns="0" bIns="0" rtlCol="0" anchor="ctr">
                  <a:spAutoFit/>
                </a:bodyPr>
                <a:lstStyle/>
                <a:p>
                  <a:r>
                    <a:rPr lang="ko-KR" altLang="en-US" sz="1000" spc="-160" dirty="0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" panose="02000503000000020004" pitchFamily="2" charset="-127"/>
                    </a:rPr>
                    <a:t>■ ■ ■ ■ ■ </a:t>
                  </a:r>
                  <a:r>
                    <a:rPr lang="ko-KR" altLang="en-US" sz="1000" spc="-160" dirty="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" panose="02000503000000020004" pitchFamily="2" charset="-127"/>
                    </a:rPr>
                    <a:t>■ ■ ■ ■ ■</a:t>
                  </a:r>
                  <a:endParaRPr lang="en-US" altLang="ko-KR" sz="1000" spc="-160" dirty="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" panose="02000503000000020004" pitchFamily="2" charset="-127"/>
                  </a:endParaRPr>
                </a:p>
              </p:txBody>
            </p:sp>
          </p:grpSp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AA08AF95-DA9E-C9E5-5B05-2BB67895097A}"/>
                  </a:ext>
                </a:extLst>
              </p:cNvPr>
              <p:cNvGrpSpPr/>
              <p:nvPr/>
            </p:nvGrpSpPr>
            <p:grpSpPr>
              <a:xfrm>
                <a:off x="3138857" y="4767356"/>
                <a:ext cx="1152239" cy="315047"/>
                <a:chOff x="5065870" y="4554675"/>
                <a:chExt cx="1152239" cy="315047"/>
              </a:xfrm>
            </p:grpSpPr>
            <p:sp>
              <p:nvSpPr>
                <p:cNvPr id="207" name="TextBox 206">
                  <a:extLst>
                    <a:ext uri="{FF2B5EF4-FFF2-40B4-BE49-F238E27FC236}">
                      <a16:creationId xmlns:a16="http://schemas.microsoft.com/office/drawing/2014/main" id="{E0B43E1B-772D-58D8-3E6A-BD63A9E23316}"/>
                    </a:ext>
                  </a:extLst>
                </p:cNvPr>
                <p:cNvSpPr txBox="1"/>
                <p:nvPr/>
              </p:nvSpPr>
              <p:spPr>
                <a:xfrm>
                  <a:off x="5065870" y="4554675"/>
                  <a:ext cx="907300" cy="153888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0" rIns="0" bIns="0" rtlCol="0" anchor="t">
                  <a:spAutoFit/>
                </a:bodyPr>
                <a:lstStyle>
                  <a:defPPr>
                    <a:defRPr lang="ko-KR"/>
                  </a:defPPr>
                  <a:lvl1pPr>
                    <a:defRPr sz="100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defRPr>
                  </a:lvl1pPr>
                </a:lstStyle>
                <a:p>
                  <a:r>
                    <a:rPr lang="en-US" altLang="ko-KR" dirty="0"/>
                    <a:t>Unreal </a:t>
                  </a:r>
                  <a:r>
                    <a:rPr lang="en-US" altLang="ko-KR"/>
                    <a:t>Engine 4</a:t>
                  </a:r>
                  <a:endParaRPr lang="en-US" altLang="ko-KR" dirty="0"/>
                </a:p>
              </p:txBody>
            </p:sp>
            <p:sp>
              <p:nvSpPr>
                <p:cNvPr id="208" name="TextBox 207">
                  <a:extLst>
                    <a:ext uri="{FF2B5EF4-FFF2-40B4-BE49-F238E27FC236}">
                      <a16:creationId xmlns:a16="http://schemas.microsoft.com/office/drawing/2014/main" id="{5B997324-3B0D-3982-3CE4-36E462073AF3}"/>
                    </a:ext>
                  </a:extLst>
                </p:cNvPr>
                <p:cNvSpPr txBox="1"/>
                <p:nvPr/>
              </p:nvSpPr>
              <p:spPr>
                <a:xfrm>
                  <a:off x="5065870" y="4708563"/>
                  <a:ext cx="1152239" cy="161159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7200" rIns="0" bIns="0" rtlCol="0" anchor="ctr">
                  <a:spAutoFit/>
                </a:bodyPr>
                <a:lstStyle/>
                <a:p>
                  <a:r>
                    <a:rPr lang="ko-KR" altLang="en-US" sz="1000" spc="-160" dirty="0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" panose="02000503000000020004" pitchFamily="2" charset="-127"/>
                    </a:rPr>
                    <a:t>■ ■ ■ ■ </a:t>
                  </a:r>
                  <a:r>
                    <a:rPr lang="ko-KR" altLang="en-US" sz="1000" spc="-160" dirty="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" panose="02000503000000020004" pitchFamily="2" charset="-127"/>
                    </a:rPr>
                    <a:t>■ ■ ■</a:t>
                  </a:r>
                  <a:r>
                    <a:rPr lang="ko-KR" altLang="en-US" sz="1000" spc="-160" dirty="0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" panose="02000503000000020004" pitchFamily="2" charset="-127"/>
                    </a:rPr>
                    <a:t> </a:t>
                  </a:r>
                  <a:r>
                    <a:rPr lang="ko-KR" altLang="en-US" sz="1000" spc="-160" dirty="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" panose="02000503000000020004" pitchFamily="2" charset="-127"/>
                    </a:rPr>
                    <a:t>■ ■ ■</a:t>
                  </a:r>
                  <a:endParaRPr lang="en-US" altLang="ko-KR" sz="1000" spc="-160" dirty="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" panose="02000503000000020004" pitchFamily="2" charset="-127"/>
                  </a:endParaRPr>
                </a:p>
              </p:txBody>
            </p:sp>
          </p:grpSp>
        </p:grp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93FB3C86-7821-0042-7760-557C7951B242}"/>
                </a:ext>
              </a:extLst>
            </p:cNvPr>
            <p:cNvGrpSpPr/>
            <p:nvPr/>
          </p:nvGrpSpPr>
          <p:grpSpPr>
            <a:xfrm>
              <a:off x="9806766" y="4545608"/>
              <a:ext cx="1152239" cy="941288"/>
              <a:chOff x="4741761" y="4141115"/>
              <a:chExt cx="1152239" cy="941288"/>
            </a:xfrm>
          </p:grpSpPr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93F197F7-FDB7-1BC0-E593-DB540D58069D}"/>
                  </a:ext>
                </a:extLst>
              </p:cNvPr>
              <p:cNvSpPr txBox="1"/>
              <p:nvPr/>
            </p:nvSpPr>
            <p:spPr>
              <a:xfrm>
                <a:off x="4741761" y="4141115"/>
                <a:ext cx="424329" cy="138499"/>
              </a:xfrm>
              <a:prstGeom prst="rect">
                <a:avLst/>
              </a:prstGeom>
              <a:noFill/>
              <a:effectLst/>
            </p:spPr>
            <p:txBody>
              <a:bodyPr wrap="none" lIns="0" tIns="0" rIns="144000" bIns="0" rtlCol="0" anchor="t">
                <a:spAutoFit/>
              </a:bodyPr>
              <a:lstStyle/>
              <a:p>
                <a:r>
                  <a:rPr lang="en-US" altLang="ko-KR" sz="900" dirty="0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[</a:t>
                </a:r>
                <a:r>
                  <a:rPr lang="ko-KR" altLang="en-US" sz="900" dirty="0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기타</a:t>
                </a:r>
                <a:r>
                  <a:rPr lang="en-US" altLang="ko-KR" sz="900" dirty="0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]</a:t>
                </a:r>
              </a:p>
            </p:txBody>
          </p: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392539E2-8693-569B-D26A-CA5DD8E425C1}"/>
                  </a:ext>
                </a:extLst>
              </p:cNvPr>
              <p:cNvGrpSpPr/>
              <p:nvPr/>
            </p:nvGrpSpPr>
            <p:grpSpPr>
              <a:xfrm>
                <a:off x="4741761" y="4337310"/>
                <a:ext cx="1152239" cy="315047"/>
                <a:chOff x="7837690" y="4191780"/>
                <a:chExt cx="1152239" cy="315047"/>
              </a:xfrm>
            </p:grpSpPr>
            <p:sp>
              <p:nvSpPr>
                <p:cNvPr id="215" name="TextBox 214">
                  <a:extLst>
                    <a:ext uri="{FF2B5EF4-FFF2-40B4-BE49-F238E27FC236}">
                      <a16:creationId xmlns:a16="http://schemas.microsoft.com/office/drawing/2014/main" id="{1D4D8F27-EA00-73D8-BC79-EAA8DBFEAC87}"/>
                    </a:ext>
                  </a:extLst>
                </p:cNvPr>
                <p:cNvSpPr txBox="1"/>
                <p:nvPr/>
              </p:nvSpPr>
              <p:spPr>
                <a:xfrm>
                  <a:off x="7837690" y="4191780"/>
                  <a:ext cx="503343" cy="153888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0" rIns="0" bIns="0" rtlCol="0" anchor="t">
                  <a:spAutoFit/>
                </a:bodyPr>
                <a:lstStyle>
                  <a:defPPr>
                    <a:defRPr lang="ko-KR"/>
                  </a:defPPr>
                  <a:lvl1pPr>
                    <a:defRPr sz="100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defRPr>
                  </a:lvl1pPr>
                </a:lstStyle>
                <a:p>
                  <a:r>
                    <a:rPr lang="ko-KR" altLang="en-US" dirty="0"/>
                    <a:t>협업 </a:t>
                  </a:r>
                  <a:r>
                    <a:rPr lang="en-US" altLang="ko-KR" dirty="0"/>
                    <a:t>- Git</a:t>
                  </a:r>
                </a:p>
              </p:txBody>
            </p:sp>
            <p:sp>
              <p:nvSpPr>
                <p:cNvPr id="216" name="TextBox 215">
                  <a:extLst>
                    <a:ext uri="{FF2B5EF4-FFF2-40B4-BE49-F238E27FC236}">
                      <a16:creationId xmlns:a16="http://schemas.microsoft.com/office/drawing/2014/main" id="{A0B58776-45E0-1303-A657-38AD46418270}"/>
                    </a:ext>
                  </a:extLst>
                </p:cNvPr>
                <p:cNvSpPr txBox="1"/>
                <p:nvPr/>
              </p:nvSpPr>
              <p:spPr>
                <a:xfrm>
                  <a:off x="7837690" y="4345668"/>
                  <a:ext cx="1152239" cy="161159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7200" rIns="0" bIns="0" rtlCol="0" anchor="ctr">
                  <a:spAutoFit/>
                </a:bodyPr>
                <a:lstStyle/>
                <a:p>
                  <a:r>
                    <a:rPr lang="ko-KR" altLang="en-US" sz="1000" spc="-160" dirty="0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" panose="02000503000000020004" pitchFamily="2" charset="-127"/>
                    </a:rPr>
                    <a:t>■ ■ ■ </a:t>
                  </a:r>
                  <a:r>
                    <a:rPr lang="ko-KR" altLang="en-US" sz="1000" spc="-160" dirty="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" panose="02000503000000020004" pitchFamily="2" charset="-127"/>
                    </a:rPr>
                    <a:t>■ ■</a:t>
                  </a:r>
                  <a:r>
                    <a:rPr lang="ko-KR" altLang="en-US" sz="1000" spc="-160" dirty="0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" panose="02000503000000020004" pitchFamily="2" charset="-127"/>
                    </a:rPr>
                    <a:t> </a:t>
                  </a:r>
                  <a:r>
                    <a:rPr lang="ko-KR" altLang="en-US" sz="1000" spc="-160" dirty="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" panose="02000503000000020004" pitchFamily="2" charset="-127"/>
                    </a:rPr>
                    <a:t>■ ■ ■ ■ ■</a:t>
                  </a:r>
                  <a:endParaRPr lang="en-US" altLang="ko-KR" sz="1000" spc="-160" dirty="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" panose="02000503000000020004" pitchFamily="2" charset="-127"/>
                  </a:endParaRPr>
                </a:p>
              </p:txBody>
            </p:sp>
          </p:grpSp>
          <p:grpSp>
            <p:nvGrpSpPr>
              <p:cNvPr id="17" name="그룹 16">
                <a:extLst>
                  <a:ext uri="{FF2B5EF4-FFF2-40B4-BE49-F238E27FC236}">
                    <a16:creationId xmlns:a16="http://schemas.microsoft.com/office/drawing/2014/main" id="{A1D94325-D2C3-7C3B-BCAE-AB7255450CF9}"/>
                  </a:ext>
                </a:extLst>
              </p:cNvPr>
              <p:cNvGrpSpPr/>
              <p:nvPr/>
            </p:nvGrpSpPr>
            <p:grpSpPr>
              <a:xfrm>
                <a:off x="4741761" y="4767356"/>
                <a:ext cx="1152239" cy="315047"/>
                <a:chOff x="7900257" y="4474095"/>
                <a:chExt cx="1152239" cy="315047"/>
              </a:xfrm>
            </p:grpSpPr>
            <p:sp>
              <p:nvSpPr>
                <p:cNvPr id="218" name="TextBox 217">
                  <a:extLst>
                    <a:ext uri="{FF2B5EF4-FFF2-40B4-BE49-F238E27FC236}">
                      <a16:creationId xmlns:a16="http://schemas.microsoft.com/office/drawing/2014/main" id="{D90E609D-C917-5E6F-7C30-1A7DD9B89597}"/>
                    </a:ext>
                  </a:extLst>
                </p:cNvPr>
                <p:cNvSpPr txBox="1"/>
                <p:nvPr/>
              </p:nvSpPr>
              <p:spPr>
                <a:xfrm>
                  <a:off x="7900257" y="4474095"/>
                  <a:ext cx="1122102" cy="153888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0" rIns="0" bIns="0" rtlCol="0" anchor="t">
                  <a:spAutoFit/>
                </a:bodyPr>
                <a:lstStyle>
                  <a:defPPr>
                    <a:defRPr lang="ko-KR"/>
                  </a:defPPr>
                  <a:lvl1pPr>
                    <a:defRPr sz="100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defRPr>
                  </a:lvl1pPr>
                </a:lstStyle>
                <a:p>
                  <a:r>
                    <a:rPr lang="ko-KR" altLang="en-US" dirty="0"/>
                    <a:t>데이터 관리 </a:t>
                  </a:r>
                  <a:r>
                    <a:rPr lang="en-US" altLang="ko-KR" dirty="0"/>
                    <a:t>- MySQL</a:t>
                  </a:r>
                </a:p>
              </p:txBody>
            </p:sp>
            <p:sp>
              <p:nvSpPr>
                <p:cNvPr id="219" name="TextBox 218">
                  <a:extLst>
                    <a:ext uri="{FF2B5EF4-FFF2-40B4-BE49-F238E27FC236}">
                      <a16:creationId xmlns:a16="http://schemas.microsoft.com/office/drawing/2014/main" id="{4548FA9F-DBCC-9D10-D174-08DE861FCA3C}"/>
                    </a:ext>
                  </a:extLst>
                </p:cNvPr>
                <p:cNvSpPr txBox="1"/>
                <p:nvPr/>
              </p:nvSpPr>
              <p:spPr>
                <a:xfrm>
                  <a:off x="7900257" y="4627983"/>
                  <a:ext cx="1152239" cy="161159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7200" rIns="0" bIns="0" rtlCol="0" anchor="ctr">
                  <a:spAutoFit/>
                </a:bodyPr>
                <a:lstStyle/>
                <a:p>
                  <a:r>
                    <a:rPr lang="ko-KR" altLang="en-US" sz="1000" spc="-160" dirty="0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" panose="02000503000000020004" pitchFamily="2" charset="-127"/>
                    </a:rPr>
                    <a:t>■ ■ </a:t>
                  </a:r>
                  <a:r>
                    <a:rPr lang="ko-KR" altLang="en-US" sz="1000" spc="-160" dirty="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" panose="02000503000000020004" pitchFamily="2" charset="-127"/>
                    </a:rPr>
                    <a:t>■ ■ ■ ■ ■ ■ ■ ■</a:t>
                  </a:r>
                  <a:endParaRPr lang="en-US" altLang="ko-KR" sz="1000" spc="-160" dirty="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" panose="02000503000000020004" pitchFamily="2" charset="-127"/>
                  </a:endParaRPr>
                </a:p>
              </p:txBody>
            </p:sp>
          </p:grpSp>
        </p:grpSp>
      </p:grpSp>
      <p:grpSp>
        <p:nvGrpSpPr>
          <p:cNvPr id="126" name="그룹 125">
            <a:extLst>
              <a:ext uri="{FF2B5EF4-FFF2-40B4-BE49-F238E27FC236}">
                <a16:creationId xmlns:a16="http://schemas.microsoft.com/office/drawing/2014/main" id="{60A42AA6-4F90-98A3-127D-FB5F6F0628C5}"/>
              </a:ext>
            </a:extLst>
          </p:cNvPr>
          <p:cNvGrpSpPr/>
          <p:nvPr/>
        </p:nvGrpSpPr>
        <p:grpSpPr>
          <a:xfrm>
            <a:off x="652390" y="1421052"/>
            <a:ext cx="5472652" cy="4101400"/>
            <a:chOff x="408914" y="1421052"/>
            <a:chExt cx="5472652" cy="4101400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88C05074-DABB-4CF2-D6B7-167BB0282B5B}"/>
                </a:ext>
              </a:extLst>
            </p:cNvPr>
            <p:cNvSpPr txBox="1"/>
            <p:nvPr/>
          </p:nvSpPr>
          <p:spPr>
            <a:xfrm>
              <a:off x="1721394" y="1646002"/>
              <a:ext cx="915315" cy="153888"/>
            </a:xfrm>
            <a:prstGeom prst="rect">
              <a:avLst/>
            </a:prstGeom>
            <a:noFill/>
            <a:effectLst/>
          </p:spPr>
          <p:txBody>
            <a:bodyPr wrap="none" lIns="0" tIns="0" rIns="0" bIns="0" rtlCol="0" anchor="t">
              <a:spAutoFit/>
            </a:bodyPr>
            <a:lstStyle/>
            <a:p>
              <a:r>
                <a:rPr lang="ko-KR" altLang="en-US" sz="1000" dirty="0">
                  <a:latin typeface="페이퍼로지 6 SemiBold" pitchFamily="2" charset="-127"/>
                  <a:ea typeface="페이퍼로지 6 SemiBold" pitchFamily="2" charset="-127"/>
                  <a:cs typeface="Pretendard" panose="02000503000000020004" pitchFamily="2" charset="-127"/>
                </a:rPr>
                <a:t>전투 기획</a:t>
              </a:r>
              <a:r>
                <a:rPr lang="en-US" altLang="ko-KR" sz="1000" dirty="0">
                  <a:latin typeface="페이퍼로지 6 SemiBold" pitchFamily="2" charset="-127"/>
                  <a:ea typeface="페이퍼로지 6 SemiBold" pitchFamily="2" charset="-127"/>
                  <a:cs typeface="Pretendard" panose="02000503000000020004" pitchFamily="2" charset="-127"/>
                </a:rPr>
                <a:t> | </a:t>
              </a:r>
              <a:r>
                <a:rPr lang="ko-KR" altLang="en-US" sz="1000" dirty="0">
                  <a:latin typeface="페이퍼로지 6 SemiBold" pitchFamily="2" charset="-127"/>
                  <a:ea typeface="페이퍼로지 6 SemiBold" pitchFamily="2" charset="-127"/>
                  <a:cs typeface="Pretendard" panose="02000503000000020004" pitchFamily="2" charset="-127"/>
                </a:rPr>
                <a:t>홍진선</a:t>
              </a:r>
            </a:p>
          </p:txBody>
        </p:sp>
        <p:grpSp>
          <p:nvGrpSpPr>
            <p:cNvPr id="90" name="그룹 89">
              <a:extLst>
                <a:ext uri="{FF2B5EF4-FFF2-40B4-BE49-F238E27FC236}">
                  <a16:creationId xmlns:a16="http://schemas.microsoft.com/office/drawing/2014/main" id="{9774ACA7-BE2E-BF22-4843-11227285A340}"/>
                </a:ext>
              </a:extLst>
            </p:cNvPr>
            <p:cNvGrpSpPr/>
            <p:nvPr/>
          </p:nvGrpSpPr>
          <p:grpSpPr>
            <a:xfrm>
              <a:off x="1721394" y="2025503"/>
              <a:ext cx="3596633" cy="625610"/>
              <a:chOff x="1990782" y="1984363"/>
              <a:chExt cx="3596633" cy="625610"/>
            </a:xfrm>
          </p:grpSpPr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50097BAF-8AC0-95CC-8482-B9E1DE82B434}"/>
                  </a:ext>
                </a:extLst>
              </p:cNvPr>
              <p:cNvGrpSpPr/>
              <p:nvPr/>
            </p:nvGrpSpPr>
            <p:grpSpPr>
              <a:xfrm>
                <a:off x="1990782" y="1984363"/>
                <a:ext cx="1307479" cy="625610"/>
                <a:chOff x="1990782" y="1984363"/>
                <a:chExt cx="1307479" cy="625610"/>
              </a:xfrm>
            </p:grpSpPr>
            <p:grpSp>
              <p:nvGrpSpPr>
                <p:cNvPr id="85" name="그룹 84">
                  <a:extLst>
                    <a:ext uri="{FF2B5EF4-FFF2-40B4-BE49-F238E27FC236}">
                      <a16:creationId xmlns:a16="http://schemas.microsoft.com/office/drawing/2014/main" id="{D8E47243-0FDA-8496-46D7-5845397CE494}"/>
                    </a:ext>
                  </a:extLst>
                </p:cNvPr>
                <p:cNvGrpSpPr/>
                <p:nvPr/>
              </p:nvGrpSpPr>
              <p:grpSpPr>
                <a:xfrm>
                  <a:off x="1990782" y="2201514"/>
                  <a:ext cx="1075044" cy="180000"/>
                  <a:chOff x="1990782" y="2038461"/>
                  <a:chExt cx="1075044" cy="180000"/>
                </a:xfrm>
              </p:grpSpPr>
              <p:sp>
                <p:nvSpPr>
                  <p:cNvPr id="53" name="TextBox 52">
                    <a:extLst>
                      <a:ext uri="{FF2B5EF4-FFF2-40B4-BE49-F238E27FC236}">
                        <a16:creationId xmlns:a16="http://schemas.microsoft.com/office/drawing/2014/main" id="{321F83D3-D349-2FF6-1DA8-94E2E493E1D9}"/>
                      </a:ext>
                    </a:extLst>
                  </p:cNvPr>
                  <p:cNvSpPr txBox="1"/>
                  <p:nvPr/>
                </p:nvSpPr>
                <p:spPr>
                  <a:xfrm>
                    <a:off x="2170782" y="2059212"/>
                    <a:ext cx="895044" cy="138499"/>
                  </a:xfrm>
                  <a:prstGeom prst="rect">
                    <a:avLst/>
                  </a:prstGeom>
                  <a:noFill/>
                  <a:effectLst/>
                </p:spPr>
                <p:txBody>
                  <a:bodyPr wrap="none" lIns="72000" tIns="0" rIns="0" bIns="0" rtlCol="0" anchor="b">
                    <a:spAutoFit/>
                  </a:bodyPr>
                  <a:lstStyle/>
                  <a:p>
                    <a:r>
                      <a:rPr lang="en-US" altLang="ko-KR" sz="90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010-2052-2419</a:t>
                    </a:r>
                    <a:endParaRPr lang="ko-KR" altLang="en-US" sz="9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endParaRPr>
                  </a:p>
                </p:txBody>
              </p:sp>
              <p:pic>
                <p:nvPicPr>
                  <p:cNvPr id="56" name="Picture 2">
                    <a:extLst>
                      <a:ext uri="{FF2B5EF4-FFF2-40B4-BE49-F238E27FC236}">
                        <a16:creationId xmlns:a16="http://schemas.microsoft.com/office/drawing/2014/main" id="{9E22FC28-5359-5585-F2FA-F94B79F0123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biLevel thresh="50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0587" t="8239" r="58028" b="67601"/>
                  <a:stretch>
                    <a:fillRect/>
                  </a:stretch>
                </p:blipFill>
                <p:spPr bwMode="auto">
                  <a:xfrm>
                    <a:off x="1990782" y="2038461"/>
                    <a:ext cx="180000" cy="180000"/>
                  </a:xfrm>
                  <a:prstGeom prst="ellipse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84" name="그룹 83">
                  <a:extLst>
                    <a:ext uri="{FF2B5EF4-FFF2-40B4-BE49-F238E27FC236}">
                      <a16:creationId xmlns:a16="http://schemas.microsoft.com/office/drawing/2014/main" id="{7807C45C-1626-48F5-E9F6-9E748975F16F}"/>
                    </a:ext>
                  </a:extLst>
                </p:cNvPr>
                <p:cNvGrpSpPr/>
                <p:nvPr/>
              </p:nvGrpSpPr>
              <p:grpSpPr>
                <a:xfrm>
                  <a:off x="1990782" y="2429973"/>
                  <a:ext cx="1307479" cy="180000"/>
                  <a:chOff x="1997615" y="2348513"/>
                  <a:chExt cx="1307479" cy="180000"/>
                </a:xfrm>
              </p:grpSpPr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D4A6C0AD-1050-4EA7-FAF3-32CF87176AB5}"/>
                      </a:ext>
                    </a:extLst>
                  </p:cNvPr>
                  <p:cNvSpPr txBox="1"/>
                  <p:nvPr/>
                </p:nvSpPr>
                <p:spPr>
                  <a:xfrm>
                    <a:off x="2177615" y="2369264"/>
                    <a:ext cx="1127479" cy="138499"/>
                  </a:xfrm>
                  <a:prstGeom prst="rect">
                    <a:avLst/>
                  </a:prstGeom>
                  <a:noFill/>
                  <a:effectLst/>
                </p:spPr>
                <p:txBody>
                  <a:bodyPr wrap="none" lIns="72000" tIns="0" rIns="0" bIns="0" rtlCol="0" anchor="b">
                    <a:spAutoFit/>
                  </a:bodyPr>
                  <a:lstStyle/>
                  <a:p>
                    <a:r>
                      <a:rPr lang="en-US" altLang="ko-KR" sz="90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hjs0913@naver.com</a:t>
                    </a:r>
                    <a:endParaRPr lang="ko-KR" altLang="en-US" sz="9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endParaRPr>
                  </a:p>
                </p:txBody>
              </p:sp>
              <p:pic>
                <p:nvPicPr>
                  <p:cNvPr id="52" name="Picture 2">
                    <a:extLst>
                      <a:ext uri="{FF2B5EF4-FFF2-40B4-BE49-F238E27FC236}">
                        <a16:creationId xmlns:a16="http://schemas.microsoft.com/office/drawing/2014/main" id="{6464581E-E28F-51FE-7686-A7AB5792911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4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biLevel thresh="50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44206" t="8239" r="44409" b="67601"/>
                  <a:stretch>
                    <a:fillRect/>
                  </a:stretch>
                </p:blipFill>
                <p:spPr bwMode="auto">
                  <a:xfrm>
                    <a:off x="1997615" y="2348513"/>
                    <a:ext cx="180000" cy="180000"/>
                  </a:xfrm>
                  <a:prstGeom prst="ellipse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A50D788B-81F7-05D6-CE65-FFBA8743076F}"/>
                    </a:ext>
                  </a:extLst>
                </p:cNvPr>
                <p:cNvSpPr txBox="1"/>
                <p:nvPr/>
              </p:nvSpPr>
              <p:spPr>
                <a:xfrm>
                  <a:off x="1990782" y="1984363"/>
                  <a:ext cx="456856" cy="138499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0" rIns="0" bIns="0" rtlCol="0" anchor="b">
                  <a:spAutoFit/>
                </a:bodyPr>
                <a:lstStyle/>
                <a:p>
                  <a:r>
                    <a:rPr lang="en-US" altLang="ko-KR" sz="900" dirty="0">
                      <a:solidFill>
                        <a:schemeClr val="bg1">
                          <a:lumMod val="50000"/>
                        </a:schemeClr>
                      </a:solidFill>
                      <a:latin typeface="페이퍼로지 6 SemiBold" pitchFamily="2" charset="-127"/>
                      <a:ea typeface="페이퍼로지 6 SemiBold" pitchFamily="2" charset="-127"/>
                      <a:cs typeface="Pretendard" panose="02000503000000020004" pitchFamily="2" charset="-127"/>
                    </a:rPr>
                    <a:t>contact</a:t>
                  </a:r>
                  <a:endParaRPr lang="ko-KR" altLang="en-US" sz="900" dirty="0">
                    <a:solidFill>
                      <a:schemeClr val="bg1">
                        <a:lumMod val="50000"/>
                      </a:schemeClr>
                    </a:solidFill>
                    <a:latin typeface="페이퍼로지 6 SemiBold" pitchFamily="2" charset="-127"/>
                    <a:ea typeface="페이퍼로지 6 SemiBold" pitchFamily="2" charset="-127"/>
                    <a:cs typeface="Pretendard" panose="02000503000000020004" pitchFamily="2" charset="-127"/>
                  </a:endParaRPr>
                </a:p>
              </p:txBody>
            </p:sp>
          </p:grpSp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9ED0F0A0-AAD0-2E4A-119A-F82A5B731868}"/>
                  </a:ext>
                </a:extLst>
              </p:cNvPr>
              <p:cNvGrpSpPr/>
              <p:nvPr/>
            </p:nvGrpSpPr>
            <p:grpSpPr>
              <a:xfrm>
                <a:off x="3621101" y="1984363"/>
                <a:ext cx="1966314" cy="397151"/>
                <a:chOff x="3731976" y="1984363"/>
                <a:chExt cx="1966314" cy="397151"/>
              </a:xfrm>
            </p:grpSpPr>
            <p:grpSp>
              <p:nvGrpSpPr>
                <p:cNvPr id="86" name="그룹 85">
                  <a:extLst>
                    <a:ext uri="{FF2B5EF4-FFF2-40B4-BE49-F238E27FC236}">
                      <a16:creationId xmlns:a16="http://schemas.microsoft.com/office/drawing/2014/main" id="{37AABFF7-4111-048F-B59D-2FF36AB2A461}"/>
                    </a:ext>
                  </a:extLst>
                </p:cNvPr>
                <p:cNvGrpSpPr/>
                <p:nvPr/>
              </p:nvGrpSpPr>
              <p:grpSpPr>
                <a:xfrm>
                  <a:off x="3731976" y="2201514"/>
                  <a:ext cx="1966314" cy="180000"/>
                  <a:chOff x="3731976" y="2038461"/>
                  <a:chExt cx="1966314" cy="180000"/>
                </a:xfrm>
              </p:grpSpPr>
              <p:sp>
                <p:nvSpPr>
                  <p:cNvPr id="69" name="TextBox 68">
                    <a:extLst>
                      <a:ext uri="{FF2B5EF4-FFF2-40B4-BE49-F238E27FC236}">
                        <a16:creationId xmlns:a16="http://schemas.microsoft.com/office/drawing/2014/main" id="{51037130-8207-9237-9500-C556098DA85E}"/>
                      </a:ext>
                    </a:extLst>
                  </p:cNvPr>
                  <p:cNvSpPr txBox="1"/>
                  <p:nvPr/>
                </p:nvSpPr>
                <p:spPr>
                  <a:xfrm>
                    <a:off x="3911976" y="2059212"/>
                    <a:ext cx="1786314" cy="138499"/>
                  </a:xfrm>
                  <a:prstGeom prst="rect">
                    <a:avLst/>
                  </a:prstGeom>
                  <a:noFill/>
                  <a:effectLst/>
                </p:spPr>
                <p:txBody>
                  <a:bodyPr wrap="none" lIns="72000" tIns="0" rIns="0" bIns="0" rtlCol="0" anchor="b">
                    <a:spAutoFit/>
                  </a:bodyPr>
                  <a:lstStyle/>
                  <a:p>
                    <a:r>
                      <a:rPr lang="en-US" altLang="ko-KR" sz="90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  <a:hlinkClick r:id="rId5"/>
                      </a:rPr>
                      <a:t>https://hjsportfoliolist.netlify.app/</a:t>
                    </a:r>
                    <a:endParaRPr lang="en-US" altLang="ko-KR" sz="9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endParaRPr>
                  </a:p>
                </p:txBody>
              </p:sp>
              <p:pic>
                <p:nvPicPr>
                  <p:cNvPr id="71" name="Picture 2">
                    <a:extLst>
                      <a:ext uri="{FF2B5EF4-FFF2-40B4-BE49-F238E27FC236}">
                        <a16:creationId xmlns:a16="http://schemas.microsoft.com/office/drawing/2014/main" id="{7CF48518-D9E5-202E-BEE8-2F8B4894AE07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4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biLevel thresh="50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71766" t="8239" r="16849" b="67601"/>
                  <a:stretch>
                    <a:fillRect/>
                  </a:stretch>
                </p:blipFill>
                <p:spPr bwMode="auto">
                  <a:xfrm>
                    <a:off x="3731976" y="2038461"/>
                    <a:ext cx="180000" cy="180000"/>
                  </a:xfrm>
                  <a:prstGeom prst="ellipse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876D1C10-8233-51F0-D649-F1DFB58A1E0B}"/>
                    </a:ext>
                  </a:extLst>
                </p:cNvPr>
                <p:cNvSpPr txBox="1"/>
                <p:nvPr/>
              </p:nvSpPr>
              <p:spPr>
                <a:xfrm>
                  <a:off x="3731976" y="1984363"/>
                  <a:ext cx="211596" cy="138499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0" rIns="0" bIns="0" rtlCol="0" anchor="b">
                  <a:spAutoFit/>
                </a:bodyPr>
                <a:lstStyle/>
                <a:p>
                  <a:r>
                    <a:rPr lang="en-US" altLang="ko-KR" sz="900" dirty="0">
                      <a:solidFill>
                        <a:schemeClr val="bg1">
                          <a:lumMod val="50000"/>
                        </a:schemeClr>
                      </a:solidFill>
                      <a:latin typeface="페이퍼로지 6 SemiBold" pitchFamily="2" charset="-127"/>
                      <a:ea typeface="페이퍼로지 6 SemiBold" pitchFamily="2" charset="-127"/>
                      <a:cs typeface="Pretendard" panose="02000503000000020004" pitchFamily="2" charset="-127"/>
                    </a:rPr>
                    <a:t>site</a:t>
                  </a:r>
                  <a:endParaRPr lang="ko-KR" altLang="en-US" sz="900" dirty="0">
                    <a:solidFill>
                      <a:schemeClr val="bg1">
                        <a:lumMod val="50000"/>
                      </a:schemeClr>
                    </a:solidFill>
                    <a:latin typeface="페이퍼로지 6 SemiBold" pitchFamily="2" charset="-127"/>
                    <a:ea typeface="페이퍼로지 6 SemiBold" pitchFamily="2" charset="-127"/>
                    <a:cs typeface="Pretendard" panose="02000503000000020004" pitchFamily="2" charset="-127"/>
                  </a:endParaRPr>
                </a:p>
              </p:txBody>
            </p:sp>
          </p:grpSp>
        </p:grp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813F45AB-4019-02AE-27ED-3FF128632DBF}"/>
                </a:ext>
              </a:extLst>
            </p:cNvPr>
            <p:cNvSpPr txBox="1"/>
            <p:nvPr/>
          </p:nvSpPr>
          <p:spPr>
            <a:xfrm>
              <a:off x="408914" y="3192868"/>
              <a:ext cx="5472652" cy="445315"/>
            </a:xfrm>
            <a:prstGeom prst="rect">
              <a:avLst/>
            </a:prstGeom>
            <a:noFill/>
            <a:effectLst/>
          </p:spPr>
          <p:txBody>
            <a:bodyPr wrap="none" lIns="0" tIns="0" rIns="0" bIns="0" rtlCol="0" anchor="t">
              <a:spAutoFit/>
            </a:bodyPr>
            <a:lstStyle/>
            <a:p>
              <a:pPr>
                <a:lnSpc>
                  <a:spcPct val="130000"/>
                </a:lnSpc>
                <a:spcAft>
                  <a:spcPts val="400"/>
                </a:spcAft>
              </a:pP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안녕하세요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! 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전투 기획자를 꿈꾸는 홍진선입니다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.</a:t>
              </a:r>
            </a:p>
            <a:p>
              <a:pPr>
                <a:lnSpc>
                  <a:spcPct val="130000"/>
                </a:lnSpc>
                <a:spcAft>
                  <a:spcPts val="400"/>
                </a:spcAft>
              </a:pP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캐릭터의 컨셉에 어울리는 전투를 설계하여 유저들에게 몰입감과 즐거움을 선사하는 전투 기획자가 되겠습니다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.</a:t>
              </a:r>
            </a:p>
          </p:txBody>
        </p:sp>
        <p:grpSp>
          <p:nvGrpSpPr>
            <p:cNvPr id="121" name="그룹 120">
              <a:extLst>
                <a:ext uri="{FF2B5EF4-FFF2-40B4-BE49-F238E27FC236}">
                  <a16:creationId xmlns:a16="http://schemas.microsoft.com/office/drawing/2014/main" id="{71C0F047-FF92-5540-68D5-9B213438D1F8}"/>
                </a:ext>
              </a:extLst>
            </p:cNvPr>
            <p:cNvGrpSpPr/>
            <p:nvPr/>
          </p:nvGrpSpPr>
          <p:grpSpPr>
            <a:xfrm>
              <a:off x="408914" y="4078775"/>
              <a:ext cx="4616648" cy="1443677"/>
              <a:chOff x="408914" y="3534757"/>
              <a:chExt cx="4616648" cy="1443677"/>
            </a:xfrm>
          </p:grpSpPr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C348AF6C-AEAD-9F70-2EDC-7C16559F13EC}"/>
                  </a:ext>
                </a:extLst>
              </p:cNvPr>
              <p:cNvSpPr txBox="1"/>
              <p:nvPr/>
            </p:nvSpPr>
            <p:spPr>
              <a:xfrm>
                <a:off x="408914" y="3791891"/>
                <a:ext cx="4616648" cy="1186543"/>
              </a:xfrm>
              <a:prstGeom prst="rect">
                <a:avLst/>
              </a:prstGeom>
              <a:noFill/>
              <a:effectLst/>
            </p:spPr>
            <p:txBody>
              <a:bodyPr wrap="none" lIns="0" tIns="0" rIns="0" bIns="0" rtlCol="0" anchor="t">
                <a:spAutoFit/>
              </a:bodyPr>
              <a:lstStyle/>
              <a:p>
                <a:pPr indent="-171450">
                  <a:lnSpc>
                    <a:spcPct val="130000"/>
                  </a:lnSpc>
                  <a:spcAft>
                    <a:spcPts val="400"/>
                  </a:spcAft>
                  <a:buFont typeface="Arial" panose="020B0604020202020204" pitchFamily="34" charset="0"/>
                  <a:buChar char="•"/>
                </a:pPr>
                <a:r>
                  <a:rPr lang="ko-KR" altLang="en-US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논리적인 사고</a:t>
                </a:r>
                <a:r>
                  <a:rPr lang="en-US" altLang="ko-KR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 </a:t>
                </a:r>
                <a:r>
                  <a:rPr lang="en-US" altLang="ko-KR" sz="1000" dirty="0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– </a:t>
                </a:r>
                <a:r>
                  <a:rPr lang="ko-KR" altLang="en-US" sz="1000" dirty="0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문제가 생기면 논리적으로 원인을 분석하고</a:t>
                </a:r>
                <a:r>
                  <a:rPr lang="en-US" altLang="ko-KR" sz="1000" dirty="0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</a:t>
                </a:r>
                <a:r>
                  <a:rPr lang="ko-KR" altLang="en-US" sz="1000" dirty="0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결론을 도출하는 성격</a:t>
                </a:r>
                <a:endParaRPr lang="en-US" altLang="ko-KR" sz="1000" dirty="0"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  <a:p>
                <a:pPr marL="171450" indent="-171450">
                  <a:lnSpc>
                    <a:spcPct val="130000"/>
                  </a:lnSpc>
                  <a:spcAft>
                    <a:spcPts val="400"/>
                  </a:spcAft>
                  <a:buFont typeface="Arial" panose="020B0604020202020204" pitchFamily="34" charset="0"/>
                  <a:buChar char="•"/>
                </a:pPr>
                <a:r>
                  <a:rPr lang="ko-KR" altLang="en-US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다양한 협업 경험 </a:t>
                </a:r>
                <a:r>
                  <a:rPr lang="en-US" altLang="ko-KR" sz="1000" dirty="0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– </a:t>
                </a:r>
                <a:r>
                  <a:rPr lang="ko-KR" altLang="en-US" sz="1000" dirty="0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국비 교육</a:t>
                </a:r>
                <a:r>
                  <a:rPr lang="en-US" altLang="ko-KR" sz="1000" dirty="0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, </a:t>
                </a:r>
                <a:r>
                  <a:rPr lang="ko-KR" altLang="en-US" sz="1000" dirty="0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전공 수업을 통해 여러 팀 프로젝트 진행</a:t>
                </a:r>
                <a:endParaRPr lang="en-US" altLang="ko-KR" sz="1000" dirty="0"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  <a:p>
                <a:pPr marL="171450" indent="-171450">
                  <a:lnSpc>
                    <a:spcPct val="130000"/>
                  </a:lnSpc>
                  <a:spcAft>
                    <a:spcPts val="400"/>
                  </a:spcAft>
                  <a:buFont typeface="Arial" panose="020B0604020202020204" pitchFamily="34" charset="0"/>
                  <a:buChar char="•"/>
                </a:pPr>
                <a:r>
                  <a:rPr lang="ko-KR" altLang="en-US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직무 경험</a:t>
                </a:r>
                <a:r>
                  <a:rPr lang="en-US" altLang="ko-KR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 </a:t>
                </a:r>
                <a:r>
                  <a:rPr lang="en-US" altLang="ko-KR" sz="1000" dirty="0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– </a:t>
                </a:r>
                <a:r>
                  <a:rPr lang="ko-KR" altLang="en-US" sz="1000" dirty="0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신규 캐릭터 기획</a:t>
                </a:r>
                <a:r>
                  <a:rPr lang="en-US" altLang="ko-KR" sz="1000" dirty="0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, </a:t>
                </a:r>
                <a:r>
                  <a:rPr lang="ko-KR" altLang="en-US" sz="1000" dirty="0" err="1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역기획</a:t>
                </a:r>
                <a:r>
                  <a:rPr lang="ko-KR" altLang="en-US" sz="1000" dirty="0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등 전투 기획 문서 작성</a:t>
                </a:r>
                <a:endPara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  <a:p>
                <a:pPr indent="-171450">
                  <a:lnSpc>
                    <a:spcPct val="130000"/>
                  </a:lnSpc>
                  <a:spcAft>
                    <a:spcPts val="400"/>
                  </a:spcAft>
                  <a:buFont typeface="Arial" panose="020B0604020202020204" pitchFamily="34" charset="0"/>
                  <a:buChar char="•"/>
                </a:pPr>
                <a:r>
                  <a:rPr lang="ko-KR" altLang="en-US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다 캐릭터 플레이 경험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</a:t>
                </a:r>
                <a:r>
                  <a:rPr lang="en-US" altLang="ko-KR" sz="1000" dirty="0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– </a:t>
                </a:r>
                <a:r>
                  <a:rPr lang="ko-KR" altLang="en-US" sz="1000" dirty="0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캐릭터마다 다른 전투를 경험하며 재미를 얻는 유저</a:t>
                </a:r>
                <a:endPara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  <a:p>
                <a:pPr indent="-171450">
                  <a:lnSpc>
                    <a:spcPct val="130000"/>
                  </a:lnSpc>
                  <a:spcAft>
                    <a:spcPts val="400"/>
                  </a:spcAft>
                  <a:buFont typeface="Arial" panose="020B0604020202020204" pitchFamily="34" charset="0"/>
                  <a:buChar char="•"/>
                </a:pPr>
                <a:r>
                  <a:rPr lang="ko-KR" altLang="en-US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전투에 대한 흥미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</a:t>
                </a:r>
                <a:r>
                  <a:rPr lang="en-US" altLang="ko-KR" sz="1000" dirty="0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– </a:t>
                </a:r>
                <a:r>
                  <a:rPr lang="ko-KR" altLang="en-US" sz="1000" dirty="0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만화</a:t>
                </a:r>
                <a:r>
                  <a:rPr lang="en-US" altLang="ko-KR" sz="1000" dirty="0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, </a:t>
                </a:r>
                <a:r>
                  <a:rPr lang="ko-KR" altLang="en-US" sz="1000" dirty="0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애니메이션 등 다양한 작품 중 전투가 있는 작품만 보게 되는 성향</a:t>
                </a:r>
                <a:endPara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AA9B4136-6ACD-4BCD-2CDC-2C897C83A707}"/>
                  </a:ext>
                </a:extLst>
              </p:cNvPr>
              <p:cNvGrpSpPr/>
              <p:nvPr/>
            </p:nvGrpSpPr>
            <p:grpSpPr>
              <a:xfrm>
                <a:off x="408914" y="3534757"/>
                <a:ext cx="369827" cy="153888"/>
                <a:chOff x="7253049" y="3490196"/>
                <a:chExt cx="369827" cy="153888"/>
              </a:xfrm>
            </p:grpSpPr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C2C099EB-3A55-A2A6-1B45-140CA11A2E84}"/>
                    </a:ext>
                  </a:extLst>
                </p:cNvPr>
                <p:cNvSpPr txBox="1"/>
                <p:nvPr/>
              </p:nvSpPr>
              <p:spPr>
                <a:xfrm>
                  <a:off x="7253049" y="3490196"/>
                  <a:ext cx="369827" cy="153888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72000" tIns="0" rIns="72000" bIns="0" rtlCol="0" anchor="t">
                  <a:spAutoFit/>
                </a:bodyPr>
                <a:lstStyle/>
                <a:p>
                  <a:r>
                    <a:rPr lang="ko-KR" altLang="en-US" sz="1000" dirty="0">
                      <a:latin typeface="페이퍼로지 6 SemiBold" pitchFamily="2" charset="-127"/>
                      <a:ea typeface="페이퍼로지 6 SemiBold" pitchFamily="2" charset="-127"/>
                      <a:cs typeface="Pretendard" panose="02000503000000020004" pitchFamily="2" charset="-127"/>
                    </a:rPr>
                    <a:t>강점</a:t>
                  </a:r>
                </a:p>
              </p:txBody>
            </p:sp>
            <p:cxnSp>
              <p:nvCxnSpPr>
                <p:cNvPr id="105" name="직선 연결선 104">
                  <a:extLst>
                    <a:ext uri="{FF2B5EF4-FFF2-40B4-BE49-F238E27FC236}">
                      <a16:creationId xmlns:a16="http://schemas.microsoft.com/office/drawing/2014/main" id="{9B89A938-7CBB-95EB-7958-654CF976C5B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253049" y="3504140"/>
                  <a:ext cx="0" cy="126000"/>
                </a:xfrm>
                <a:prstGeom prst="line">
                  <a:avLst/>
                </a:prstGeom>
                <a:ln w="190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23" name="그룹 122">
              <a:extLst>
                <a:ext uri="{FF2B5EF4-FFF2-40B4-BE49-F238E27FC236}">
                  <a16:creationId xmlns:a16="http://schemas.microsoft.com/office/drawing/2014/main" id="{3F1D9DAA-383D-4207-7267-3B3E4803A76E}"/>
                </a:ext>
              </a:extLst>
            </p:cNvPr>
            <p:cNvGrpSpPr/>
            <p:nvPr/>
          </p:nvGrpSpPr>
          <p:grpSpPr>
            <a:xfrm>
              <a:off x="408914" y="1421052"/>
              <a:ext cx="962756" cy="1230061"/>
              <a:chOff x="189000" y="1289347"/>
              <a:chExt cx="698855" cy="892889"/>
            </a:xfrm>
          </p:grpSpPr>
          <p:pic>
            <p:nvPicPr>
              <p:cNvPr id="124" name="그림 123" descr="인간의 얼굴, 사람, 목, 턱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A248E0D9-39B3-F1DA-6FA5-A30B7C43FB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9000" y="1289347"/>
                <a:ext cx="698855" cy="892889"/>
              </a:xfrm>
              <a:prstGeom prst="rect">
                <a:avLst/>
              </a:prstGeom>
            </p:spPr>
          </p:pic>
          <p:sp>
            <p:nvSpPr>
              <p:cNvPr id="125" name="직사각형 124">
                <a:extLst>
                  <a:ext uri="{FF2B5EF4-FFF2-40B4-BE49-F238E27FC236}">
                    <a16:creationId xmlns:a16="http://schemas.microsoft.com/office/drawing/2014/main" id="{6028095F-9AED-618A-A721-08747595AD9D}"/>
                  </a:ext>
                </a:extLst>
              </p:cNvPr>
              <p:cNvSpPr/>
              <p:nvPr/>
            </p:nvSpPr>
            <p:spPr>
              <a:xfrm>
                <a:off x="189000" y="1289347"/>
                <a:ext cx="698855" cy="892889"/>
              </a:xfrm>
              <a:prstGeom prst="rect">
                <a:avLst/>
              </a:prstGeom>
              <a:noFill/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553963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5FF052-4090-3B35-739D-A9DE1229F6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6C6F80D9-E110-9387-E930-04586AB9758F}"/>
              </a:ext>
            </a:extLst>
          </p:cNvPr>
          <p:cNvSpPr/>
          <p:nvPr/>
        </p:nvSpPr>
        <p:spPr>
          <a:xfrm>
            <a:off x="2768869" y="4400342"/>
            <a:ext cx="9423131" cy="215053"/>
          </a:xfrm>
          <a:prstGeom prst="rect">
            <a:avLst/>
          </a:prstGeom>
          <a:solidFill>
            <a:srgbClr val="E1F2FF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29B749D-2309-7AD7-6551-352942ABFF5F}"/>
              </a:ext>
            </a:extLst>
          </p:cNvPr>
          <p:cNvSpPr/>
          <p:nvPr/>
        </p:nvSpPr>
        <p:spPr>
          <a:xfrm>
            <a:off x="2768869" y="2054363"/>
            <a:ext cx="9423131" cy="215053"/>
          </a:xfrm>
          <a:prstGeom prst="rect">
            <a:avLst/>
          </a:prstGeom>
          <a:solidFill>
            <a:srgbClr val="E1F2FF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6D3652-3306-97D5-A219-E57B20EEE1AF}"/>
              </a:ext>
            </a:extLst>
          </p:cNvPr>
          <p:cNvSpPr txBox="1"/>
          <p:nvPr/>
        </p:nvSpPr>
        <p:spPr>
          <a:xfrm>
            <a:off x="192088" y="538432"/>
            <a:ext cx="1324080" cy="169277"/>
          </a:xfrm>
          <a:prstGeom prst="rect">
            <a:avLst/>
          </a:prstGeom>
          <a:noFill/>
          <a:effectLst/>
        </p:spPr>
        <p:txBody>
          <a:bodyPr wrap="none" lIns="0" tIns="0" rIns="0" bIns="0" rtlCol="0" anchor="t">
            <a:spAutoFit/>
          </a:bodyPr>
          <a:lstStyle/>
          <a:p>
            <a:r>
              <a: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(1) </a:t>
            </a:r>
            <a:r>
              <a:rPr lang="ko-KR" altLang="en-US" sz="1100" dirty="0">
                <a:solidFill>
                  <a:srgbClr val="0070C0"/>
                </a:solidFill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도사 가람 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/ 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도사 다온</a:t>
            </a:r>
            <a:endParaRPr lang="en-US" altLang="ko-KR" sz="1100" dirty="0">
              <a:solidFill>
                <a:schemeClr val="bg1">
                  <a:lumMod val="50000"/>
                </a:schemeClr>
              </a:solidFill>
              <a:latin typeface="페이퍼로지 6 SemiBold" pitchFamily="2" charset="-127"/>
              <a:ea typeface="페이퍼로지 6 SemiBold" pitchFamily="2" charset="-127"/>
              <a:cs typeface="Pretendard" panose="02000503000000020004" pitchFamily="2" charset="-127"/>
            </a:endParaRPr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1736CB6B-8667-AC3D-0DC7-C0219671E99E}"/>
              </a:ext>
            </a:extLst>
          </p:cNvPr>
          <p:cNvGrpSpPr/>
          <p:nvPr/>
        </p:nvGrpSpPr>
        <p:grpSpPr>
          <a:xfrm>
            <a:off x="0" y="0"/>
            <a:ext cx="12192000" cy="381195"/>
            <a:chOff x="0" y="0"/>
            <a:chExt cx="12192000" cy="381195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CE9E2DEC-ACA8-F52B-9156-8AAFEEA92F0C}"/>
                </a:ext>
              </a:extLst>
            </p:cNvPr>
            <p:cNvSpPr/>
            <p:nvPr/>
          </p:nvSpPr>
          <p:spPr>
            <a:xfrm>
              <a:off x="0" y="0"/>
              <a:ext cx="12192000" cy="38119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839745A1-2987-C0DE-36BA-69BBF02C41E9}"/>
                </a:ext>
              </a:extLst>
            </p:cNvPr>
            <p:cNvGrpSpPr/>
            <p:nvPr/>
          </p:nvGrpSpPr>
          <p:grpSpPr>
            <a:xfrm>
              <a:off x="192088" y="51640"/>
              <a:ext cx="7200000" cy="277915"/>
              <a:chOff x="192088" y="51640"/>
              <a:chExt cx="7200000" cy="277915"/>
            </a:xfrm>
          </p:grpSpPr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382D5225-DC90-4BD9-9746-01F24629BA7E}"/>
                  </a:ext>
                </a:extLst>
              </p:cNvPr>
              <p:cNvGrpSpPr/>
              <p:nvPr/>
            </p:nvGrpSpPr>
            <p:grpSpPr>
              <a:xfrm>
                <a:off x="192088" y="51640"/>
                <a:ext cx="1440000" cy="277915"/>
                <a:chOff x="192088" y="2355329"/>
                <a:chExt cx="1440000" cy="277915"/>
              </a:xfrm>
            </p:grpSpPr>
            <p:sp>
              <p:nvSpPr>
                <p:cNvPr id="39" name="직사각형 38">
                  <a:extLst>
                    <a:ext uri="{FF2B5EF4-FFF2-40B4-BE49-F238E27FC236}">
                      <a16:creationId xmlns:a16="http://schemas.microsoft.com/office/drawing/2014/main" id="{28F557E4-CACB-C667-1F49-5BB2436DBF67}"/>
                    </a:ext>
                  </a:extLst>
                </p:cNvPr>
                <p:cNvSpPr/>
                <p:nvPr/>
              </p:nvSpPr>
              <p:spPr>
                <a:xfrm>
                  <a:off x="19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1C6FEC79-C107-BAAB-B393-E93F3893F10A}"/>
                    </a:ext>
                  </a:extLst>
                </p:cNvPr>
                <p:cNvSpPr txBox="1"/>
                <p:nvPr/>
              </p:nvSpPr>
              <p:spPr>
                <a:xfrm>
                  <a:off x="743772" y="2417342"/>
                  <a:ext cx="336631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chemeClr val="bg1">
                          <a:lumMod val="6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Medium" panose="02000603000000020004" pitchFamily="2" charset="-127"/>
                    </a:rPr>
                    <a:t>프로필</a:t>
                  </a:r>
                </a:p>
              </p:txBody>
            </p:sp>
          </p:grpSp>
          <p:grpSp>
            <p:nvGrpSpPr>
              <p:cNvPr id="25" name="그룹 24">
                <a:extLst>
                  <a:ext uri="{FF2B5EF4-FFF2-40B4-BE49-F238E27FC236}">
                    <a16:creationId xmlns:a16="http://schemas.microsoft.com/office/drawing/2014/main" id="{BC9170FA-8444-3B69-A832-C44B2FF5CECF}"/>
                  </a:ext>
                </a:extLst>
              </p:cNvPr>
              <p:cNvGrpSpPr/>
              <p:nvPr/>
            </p:nvGrpSpPr>
            <p:grpSpPr>
              <a:xfrm>
                <a:off x="1632088" y="51640"/>
                <a:ext cx="1440000" cy="277915"/>
                <a:chOff x="1632088" y="2355329"/>
                <a:chExt cx="1440000" cy="277915"/>
              </a:xfrm>
            </p:grpSpPr>
            <p:sp>
              <p:nvSpPr>
                <p:cNvPr id="40" name="직사각형 39">
                  <a:extLst>
                    <a:ext uri="{FF2B5EF4-FFF2-40B4-BE49-F238E27FC236}">
                      <a16:creationId xmlns:a16="http://schemas.microsoft.com/office/drawing/2014/main" id="{7EC58FB3-592E-D7E5-B354-B709C966D7C6}"/>
                    </a:ext>
                  </a:extLst>
                </p:cNvPr>
                <p:cNvSpPr/>
                <p:nvPr/>
              </p:nvSpPr>
              <p:spPr>
                <a:xfrm>
                  <a:off x="163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5A4775FC-8C05-1B3F-3A0A-9C4D1123785F}"/>
                    </a:ext>
                  </a:extLst>
                </p:cNvPr>
                <p:cNvSpPr txBox="1"/>
                <p:nvPr/>
              </p:nvSpPr>
              <p:spPr>
                <a:xfrm>
                  <a:off x="1935308" y="2386564"/>
                  <a:ext cx="833562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400" dirty="0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latin typeface="페이퍼로지 6 SemiBold" pitchFamily="2" charset="-127"/>
                      <a:ea typeface="페이퍼로지 6 SemiBold" pitchFamily="2" charset="-127"/>
                      <a:cs typeface="Pretendard Medium" panose="02000603000000020004" pitchFamily="2" charset="-127"/>
                    </a:rPr>
                    <a:t>신규 캐릭터</a:t>
                  </a:r>
                </a:p>
              </p:txBody>
            </p:sp>
          </p:grpSp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6A0824AE-E193-1965-8D89-F504A9D70AFF}"/>
                  </a:ext>
                </a:extLst>
              </p:cNvPr>
              <p:cNvGrpSpPr/>
              <p:nvPr/>
            </p:nvGrpSpPr>
            <p:grpSpPr>
              <a:xfrm>
                <a:off x="3072088" y="51640"/>
                <a:ext cx="1440000" cy="277915"/>
                <a:chOff x="3072088" y="2355329"/>
                <a:chExt cx="1440000" cy="277915"/>
              </a:xfrm>
            </p:grpSpPr>
            <p:sp>
              <p:nvSpPr>
                <p:cNvPr id="41" name="직사각형 40">
                  <a:extLst>
                    <a:ext uri="{FF2B5EF4-FFF2-40B4-BE49-F238E27FC236}">
                      <a16:creationId xmlns:a16="http://schemas.microsoft.com/office/drawing/2014/main" id="{90D1C554-9299-EF5E-0A9F-A0220EF98B17}"/>
                    </a:ext>
                  </a:extLst>
                </p:cNvPr>
                <p:cNvSpPr/>
                <p:nvPr/>
              </p:nvSpPr>
              <p:spPr>
                <a:xfrm>
                  <a:off x="307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43D328E5-0811-D4C0-D701-13A5FE7BC0F3}"/>
                    </a:ext>
                  </a:extLst>
                </p:cNvPr>
                <p:cNvSpPr txBox="1"/>
                <p:nvPr/>
              </p:nvSpPr>
              <p:spPr>
                <a:xfrm>
                  <a:off x="3623773" y="2417342"/>
                  <a:ext cx="336631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 err="1">
                      <a:solidFill>
                        <a:schemeClr val="bg1">
                          <a:lumMod val="6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Medium" panose="02000603000000020004" pitchFamily="2" charset="-127"/>
                    </a:rPr>
                    <a:t>역기획</a:t>
                  </a:r>
                  <a:endParaRPr lang="ko-KR" altLang="en-US" sz="1000" dirty="0">
                    <a:solidFill>
                      <a:schemeClr val="bg1">
                        <a:lumMod val="65000"/>
                      </a:schemeClr>
                    </a:solidFill>
                    <a:latin typeface="페이퍼로지 5 Medium" pitchFamily="2" charset="-127"/>
                    <a:ea typeface="페이퍼로지 5 Medium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  <p:grpSp>
            <p:nvGrpSpPr>
              <p:cNvPr id="28" name="그룹 27">
                <a:extLst>
                  <a:ext uri="{FF2B5EF4-FFF2-40B4-BE49-F238E27FC236}">
                    <a16:creationId xmlns:a16="http://schemas.microsoft.com/office/drawing/2014/main" id="{08677EE5-A062-B47C-C2C1-19730A4D0669}"/>
                  </a:ext>
                </a:extLst>
              </p:cNvPr>
              <p:cNvGrpSpPr/>
              <p:nvPr/>
            </p:nvGrpSpPr>
            <p:grpSpPr>
              <a:xfrm>
                <a:off x="4512088" y="51640"/>
                <a:ext cx="1440000" cy="277915"/>
                <a:chOff x="4512088" y="2355329"/>
                <a:chExt cx="1440000" cy="277915"/>
              </a:xfrm>
            </p:grpSpPr>
            <p:sp>
              <p:nvSpPr>
                <p:cNvPr id="42" name="직사각형 41">
                  <a:extLst>
                    <a:ext uri="{FF2B5EF4-FFF2-40B4-BE49-F238E27FC236}">
                      <a16:creationId xmlns:a16="http://schemas.microsoft.com/office/drawing/2014/main" id="{589ED733-A0FD-8A5F-A416-6D7C57F5033C}"/>
                    </a:ext>
                  </a:extLst>
                </p:cNvPr>
                <p:cNvSpPr/>
                <p:nvPr/>
              </p:nvSpPr>
              <p:spPr>
                <a:xfrm>
                  <a:off x="451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6764A7D6-207B-8104-8949-BFCE13D6A266}"/>
                    </a:ext>
                  </a:extLst>
                </p:cNvPr>
                <p:cNvSpPr txBox="1"/>
                <p:nvPr/>
              </p:nvSpPr>
              <p:spPr>
                <a:xfrm>
                  <a:off x="4810498" y="2417342"/>
                  <a:ext cx="843180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chemeClr val="bg1">
                          <a:lumMod val="6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Medium" panose="02000603000000020004" pitchFamily="2" charset="-127"/>
                    </a:rPr>
                    <a:t>팀 프로젝트 경험</a:t>
                  </a:r>
                </a:p>
              </p:txBody>
            </p:sp>
          </p:grp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4B310003-1502-CE7F-25FD-2E4A4CA804F6}"/>
                  </a:ext>
                </a:extLst>
              </p:cNvPr>
              <p:cNvGrpSpPr/>
              <p:nvPr/>
            </p:nvGrpSpPr>
            <p:grpSpPr>
              <a:xfrm>
                <a:off x="5952088" y="51640"/>
                <a:ext cx="1440000" cy="277915"/>
                <a:chOff x="5952088" y="2355329"/>
                <a:chExt cx="1440000" cy="277915"/>
              </a:xfrm>
            </p:grpSpPr>
            <p:sp>
              <p:nvSpPr>
                <p:cNvPr id="43" name="직사각형 42">
                  <a:extLst>
                    <a:ext uri="{FF2B5EF4-FFF2-40B4-BE49-F238E27FC236}">
                      <a16:creationId xmlns:a16="http://schemas.microsoft.com/office/drawing/2014/main" id="{DE0AEBA6-FA34-055B-8D45-195817C9BD52}"/>
                    </a:ext>
                  </a:extLst>
                </p:cNvPr>
                <p:cNvSpPr/>
                <p:nvPr/>
              </p:nvSpPr>
              <p:spPr>
                <a:xfrm>
                  <a:off x="595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B047FDD9-5132-3BBE-CC86-9D3239D66AD7}"/>
                    </a:ext>
                  </a:extLst>
                </p:cNvPr>
                <p:cNvSpPr txBox="1"/>
                <p:nvPr/>
              </p:nvSpPr>
              <p:spPr>
                <a:xfrm>
                  <a:off x="6503773" y="2417342"/>
                  <a:ext cx="336631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chemeClr val="bg1">
                          <a:lumMod val="6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Medium" panose="02000603000000020004" pitchFamily="2" charset="-127"/>
                    </a:rPr>
                    <a:t>마무리</a:t>
                  </a:r>
                </a:p>
              </p:txBody>
            </p:sp>
          </p:grpSp>
          <p:cxnSp>
            <p:nvCxnSpPr>
              <p:cNvPr id="35" name="직선 연결선 34">
                <a:extLst>
                  <a:ext uri="{FF2B5EF4-FFF2-40B4-BE49-F238E27FC236}">
                    <a16:creationId xmlns:a16="http://schemas.microsoft.com/office/drawing/2014/main" id="{DFDFE816-8350-7F30-B137-CC02FC88B3D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3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직선 연결선 35">
                <a:extLst>
                  <a:ext uri="{FF2B5EF4-FFF2-40B4-BE49-F238E27FC236}">
                    <a16:creationId xmlns:a16="http://schemas.microsoft.com/office/drawing/2014/main" id="{8E304F22-BA9C-7FF6-5EBB-2862CD56BF3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7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>
                <a:extLst>
                  <a:ext uri="{FF2B5EF4-FFF2-40B4-BE49-F238E27FC236}">
                    <a16:creationId xmlns:a16="http://schemas.microsoft.com/office/drawing/2014/main" id="{34FF7F4A-AAB9-AF85-A770-CB590DCB619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1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>
                <a:extLst>
                  <a:ext uri="{FF2B5EF4-FFF2-40B4-BE49-F238E27FC236}">
                    <a16:creationId xmlns:a16="http://schemas.microsoft.com/office/drawing/2014/main" id="{EC4C8D3B-4E94-2705-B89F-0B7A28F9399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5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45">
                <a:extLst>
                  <a:ext uri="{FF2B5EF4-FFF2-40B4-BE49-F238E27FC236}">
                    <a16:creationId xmlns:a16="http://schemas.microsoft.com/office/drawing/2014/main" id="{456E546A-484D-DF84-FA1B-29DC0F928A2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연결선 46">
                <a:extLst>
                  <a:ext uri="{FF2B5EF4-FFF2-40B4-BE49-F238E27FC236}">
                    <a16:creationId xmlns:a16="http://schemas.microsoft.com/office/drawing/2014/main" id="{03188FF3-C51C-6AD1-2595-607209CB61C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9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96A553A4-C57C-61B1-DDD8-FA8602CC66BD}"/>
              </a:ext>
            </a:extLst>
          </p:cNvPr>
          <p:cNvSpPr txBox="1"/>
          <p:nvPr/>
        </p:nvSpPr>
        <p:spPr>
          <a:xfrm>
            <a:off x="2768870" y="905593"/>
            <a:ext cx="730969" cy="153888"/>
          </a:xfrm>
          <a:prstGeom prst="rect">
            <a:avLst/>
          </a:prstGeom>
          <a:noFill/>
          <a:effectLst/>
        </p:spPr>
        <p:txBody>
          <a:bodyPr wrap="none" lIns="0" tIns="0" rIns="0" bIns="0" rtlCol="0" anchor="t">
            <a:spAutoFit/>
          </a:bodyPr>
          <a:lstStyle/>
          <a:p>
            <a:r>
              <a:rPr lang="ko-KR" altLang="en-US" sz="1000" dirty="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초기 기획 의도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3FA3EA1-FE92-07A9-5085-4071AEE7BDD3}"/>
              </a:ext>
            </a:extLst>
          </p:cNvPr>
          <p:cNvSpPr txBox="1"/>
          <p:nvPr/>
        </p:nvSpPr>
        <p:spPr>
          <a:xfrm>
            <a:off x="2789799" y="1104309"/>
            <a:ext cx="4312078" cy="457424"/>
          </a:xfrm>
          <a:prstGeom prst="rect">
            <a:avLst/>
          </a:prstGeom>
          <a:noFill/>
          <a:effectLst/>
        </p:spPr>
        <p:txBody>
          <a:bodyPr wrap="none" lIns="0" tIns="72000" rIns="0" bIns="0" rtlCol="0" anchor="t">
            <a:spAutoFit/>
          </a:bodyPr>
          <a:lstStyle/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“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여유롭고 절제된 동작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”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↔ 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“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강렬하고 파괴적인 전투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”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의 대비로 캐릭터의 매력 강화</a:t>
            </a:r>
            <a:endParaRPr lang="en-US" altLang="ko-KR" sz="10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단일 대상을 상대할 때 높은 효율을 발휘하는 캐릭터</a:t>
            </a:r>
            <a:endParaRPr lang="en-US" altLang="ko-KR" sz="10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8C0CF74E-9FA4-14E0-2B31-7D610FD9DEAE}"/>
              </a:ext>
            </a:extLst>
          </p:cNvPr>
          <p:cNvGrpSpPr/>
          <p:nvPr/>
        </p:nvGrpSpPr>
        <p:grpSpPr>
          <a:xfrm>
            <a:off x="192088" y="905593"/>
            <a:ext cx="2248834" cy="4709816"/>
            <a:chOff x="192088" y="1231012"/>
            <a:chExt cx="2248834" cy="4709816"/>
          </a:xfrm>
        </p:grpSpPr>
        <p:pic>
          <p:nvPicPr>
            <p:cNvPr id="2" name="그림 1" descr="의류, 의상 디자인, 여성, 인간의 얼굴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812D24F0-28E4-7547-268C-8D9A961B3ED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192088" y="2017894"/>
              <a:ext cx="2248834" cy="3922934"/>
            </a:xfrm>
            <a:prstGeom prst="rect">
              <a:avLst/>
            </a:prstGeom>
          </p:spPr>
        </p:pic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5D137E78-51F1-1C29-1F68-8A319B405C87}"/>
                </a:ext>
              </a:extLst>
            </p:cNvPr>
            <p:cNvGrpSpPr/>
            <p:nvPr/>
          </p:nvGrpSpPr>
          <p:grpSpPr>
            <a:xfrm>
              <a:off x="288179" y="1231012"/>
              <a:ext cx="2056653" cy="638537"/>
              <a:chOff x="195846" y="1231012"/>
              <a:chExt cx="2056653" cy="638537"/>
            </a:xfrm>
          </p:grpSpPr>
          <p:grpSp>
            <p:nvGrpSpPr>
              <p:cNvPr id="60" name="그룹 59">
                <a:extLst>
                  <a:ext uri="{FF2B5EF4-FFF2-40B4-BE49-F238E27FC236}">
                    <a16:creationId xmlns:a16="http://schemas.microsoft.com/office/drawing/2014/main" id="{A252A786-E50A-F859-0984-F06C656AE0DC}"/>
                  </a:ext>
                </a:extLst>
              </p:cNvPr>
              <p:cNvGrpSpPr/>
              <p:nvPr/>
            </p:nvGrpSpPr>
            <p:grpSpPr>
              <a:xfrm>
                <a:off x="249210" y="1701120"/>
                <a:ext cx="1949924" cy="168429"/>
                <a:chOff x="195846" y="1701120"/>
                <a:chExt cx="1949924" cy="168429"/>
              </a:xfrm>
            </p:grpSpPr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B8EA2A0C-7916-34FC-39B8-B51A91AAFBFA}"/>
                    </a:ext>
                  </a:extLst>
                </p:cNvPr>
                <p:cNvSpPr txBox="1"/>
                <p:nvPr/>
              </p:nvSpPr>
              <p:spPr>
                <a:xfrm>
                  <a:off x="795404" y="1701120"/>
                  <a:ext cx="372465" cy="168429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effectLst/>
              </p:spPr>
              <p:txBody>
                <a:bodyPr wrap="none" lIns="36000" tIns="7200" rIns="36000" bIns="7200" rtlCol="0" anchor="t">
                  <a:spAutoFit/>
                </a:bodyPr>
                <a:lstStyle/>
                <a:p>
                  <a:pPr>
                    <a:spcAft>
                      <a:spcPts val="400"/>
                    </a:spcAft>
                  </a:pPr>
                  <a:r>
                    <a:rPr lang="en-US" altLang="ko-KR" sz="1000" dirty="0"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#</a:t>
                  </a:r>
                  <a:r>
                    <a:rPr lang="ko-KR" altLang="en-US" sz="1000" dirty="0"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도사</a:t>
                  </a:r>
                  <a:endParaRPr lang="en-US" altLang="ko-KR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6B86E664-E38C-84F8-0EB7-8258326C3EF2}"/>
                    </a:ext>
                  </a:extLst>
                </p:cNvPr>
                <p:cNvSpPr txBox="1"/>
                <p:nvPr/>
              </p:nvSpPr>
              <p:spPr>
                <a:xfrm>
                  <a:off x="1284355" y="1701120"/>
                  <a:ext cx="372465" cy="168429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effectLst/>
              </p:spPr>
              <p:txBody>
                <a:bodyPr wrap="none" lIns="36000" tIns="7200" rIns="36000" bIns="7200" rtlCol="0" anchor="t">
                  <a:spAutoFit/>
                </a:bodyPr>
                <a:lstStyle/>
                <a:p>
                  <a:pPr>
                    <a:spcAft>
                      <a:spcPts val="400"/>
                    </a:spcAft>
                  </a:pPr>
                  <a:r>
                    <a:rPr lang="en-US" altLang="ko-KR" sz="1000" dirty="0"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#</a:t>
                  </a:r>
                  <a:r>
                    <a:rPr lang="ko-KR" altLang="en-US" sz="1000" dirty="0"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부채</a:t>
                  </a:r>
                  <a:endParaRPr lang="en-US" altLang="ko-KR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AA7F1904-2461-DB9D-2155-31C08EA0BBB5}"/>
                    </a:ext>
                  </a:extLst>
                </p:cNvPr>
                <p:cNvSpPr txBox="1"/>
                <p:nvPr/>
              </p:nvSpPr>
              <p:spPr>
                <a:xfrm>
                  <a:off x="1773305" y="1701120"/>
                  <a:ext cx="372465" cy="168429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effectLst/>
              </p:spPr>
              <p:txBody>
                <a:bodyPr wrap="none" lIns="36000" tIns="7200" rIns="36000" bIns="7200" rtlCol="0" anchor="t">
                  <a:spAutoFit/>
                </a:bodyPr>
                <a:lstStyle/>
                <a:p>
                  <a:pPr>
                    <a:spcAft>
                      <a:spcPts val="400"/>
                    </a:spcAft>
                  </a:pPr>
                  <a:r>
                    <a:rPr lang="en-US" altLang="ko-KR" sz="1000" dirty="0"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#</a:t>
                  </a:r>
                  <a:r>
                    <a:rPr lang="ko-KR" altLang="en-US" sz="1000" dirty="0"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번개</a:t>
                  </a:r>
                  <a:endParaRPr lang="en-US" altLang="ko-KR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3908CC40-FD50-9DC5-825B-71CF2E7F8688}"/>
                    </a:ext>
                  </a:extLst>
                </p:cNvPr>
                <p:cNvSpPr txBox="1"/>
                <p:nvPr/>
              </p:nvSpPr>
              <p:spPr>
                <a:xfrm>
                  <a:off x="195846" y="1701120"/>
                  <a:ext cx="483072" cy="168429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effectLst/>
              </p:spPr>
              <p:txBody>
                <a:bodyPr wrap="none" lIns="36000" tIns="7200" rIns="36000" bIns="7200" rtlCol="0" anchor="t">
                  <a:spAutoFit/>
                </a:bodyPr>
                <a:lstStyle/>
                <a:p>
                  <a:pPr>
                    <a:spcAft>
                      <a:spcPts val="400"/>
                    </a:spcAft>
                  </a:pPr>
                  <a:r>
                    <a:rPr lang="en-US" altLang="ko-KR" sz="1000" dirty="0"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#</a:t>
                  </a:r>
                  <a:r>
                    <a:rPr lang="ko-KR" altLang="en-US" sz="1000" dirty="0"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동양풍</a:t>
                  </a:r>
                  <a:endParaRPr lang="en-US" altLang="ko-KR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</p:grp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7029C75-EA42-EB58-49DB-61714FB76971}"/>
                  </a:ext>
                </a:extLst>
              </p:cNvPr>
              <p:cNvSpPr txBox="1"/>
              <p:nvPr/>
            </p:nvSpPr>
            <p:spPr>
              <a:xfrm>
                <a:off x="195846" y="1231012"/>
                <a:ext cx="205665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ko-KR" altLang="en-US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빛의 계승자 Bold" panose="020B0600000101010101" pitchFamily="50" charset="-127"/>
                    <a:ea typeface="빛의 계승자 Bold" panose="020B0600000101010101" pitchFamily="50" charset="-127"/>
                  </a:rPr>
                  <a:t>하늘을 품은 뇌운</a:t>
                </a:r>
                <a:r>
                  <a:rPr lang="en-US" altLang="ko-KR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빛의 계승자 Bold" panose="020B0600000101010101" pitchFamily="50" charset="-127"/>
                    <a:ea typeface="빛의 계승자 Bold" panose="020B0600000101010101" pitchFamily="50" charset="-127"/>
                  </a:rPr>
                  <a:t>,</a:t>
                </a:r>
                <a:r>
                  <a:rPr lang="en-US" altLang="ko-KR" sz="1400" dirty="0">
                    <a:latin typeface="빛의 계승자 Bold" panose="020B0600000101010101" pitchFamily="50" charset="-127"/>
                    <a:ea typeface="빛의 계승자 Bold" panose="020B0600000101010101" pitchFamily="50" charset="-127"/>
                  </a:rPr>
                  <a:t> </a:t>
                </a:r>
                <a:r>
                  <a:rPr lang="ko-KR" altLang="en-US" sz="2400" dirty="0">
                    <a:latin typeface="빛의 계승자 Bold" panose="020B0600000101010101" pitchFamily="50" charset="-127"/>
                    <a:ea typeface="빛의 계승자 Bold" panose="020B0600000101010101" pitchFamily="50" charset="-127"/>
                  </a:rPr>
                  <a:t>가람</a:t>
                </a:r>
                <a:endParaRPr lang="ko-KR" altLang="en-US" sz="2000" dirty="0">
                  <a:latin typeface="빛의 계승자 Bold" panose="020B0600000101010101" pitchFamily="50" charset="-127"/>
                  <a:ea typeface="빛의 계승자 Bold" panose="020B0600000101010101" pitchFamily="50" charset="-127"/>
                </a:endParaRPr>
              </a:p>
            </p:txBody>
          </p:sp>
        </p:grp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D8BDAAEF-641B-2920-A17F-B12FA09D9D0D}"/>
              </a:ext>
            </a:extLst>
          </p:cNvPr>
          <p:cNvGrpSpPr/>
          <p:nvPr/>
        </p:nvGrpSpPr>
        <p:grpSpPr>
          <a:xfrm>
            <a:off x="667503" y="5795115"/>
            <a:ext cx="1298004" cy="234048"/>
            <a:chOff x="270364" y="6143035"/>
            <a:chExt cx="1298004" cy="234048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1C74A984-ABE1-DD3F-2EF8-885D45461612}"/>
                </a:ext>
              </a:extLst>
            </p:cNvPr>
            <p:cNvGrpSpPr/>
            <p:nvPr/>
          </p:nvGrpSpPr>
          <p:grpSpPr>
            <a:xfrm>
              <a:off x="270364" y="6143035"/>
              <a:ext cx="1298004" cy="234048"/>
              <a:chOff x="270364" y="6143035"/>
              <a:chExt cx="1298004" cy="234048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FFD6799-362B-4A94-DECA-A7F7C6C34A56}"/>
                  </a:ext>
                </a:extLst>
              </p:cNvPr>
              <p:cNvSpPr txBox="1"/>
              <p:nvPr/>
            </p:nvSpPr>
            <p:spPr>
              <a:xfrm>
                <a:off x="515195" y="6223195"/>
                <a:ext cx="1053173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b">
                <a:spAutoFit/>
              </a:bodyPr>
              <a:lstStyle/>
              <a:p>
                <a:pPr algn="ctr"/>
                <a:r>
                  <a:rPr lang="ko-KR" altLang="en-US" sz="1000" u="sng" dirty="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가람</a:t>
                </a:r>
                <a:r>
                  <a:rPr lang="en-US" altLang="ko-KR" sz="1000" u="sng" dirty="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_</a:t>
                </a:r>
                <a:r>
                  <a:rPr lang="ko-KR" altLang="en-US" sz="1000" u="sng" dirty="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전투기획서</a:t>
                </a:r>
                <a:r>
                  <a:rPr lang="en-US" altLang="ko-KR" sz="1000" u="sng" dirty="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.pdf</a:t>
                </a:r>
                <a:endParaRPr lang="ko-KR" altLang="en-US" sz="1100" u="sng" dirty="0">
                  <a:solidFill>
                    <a:srgbClr val="0070C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pic>
            <p:nvPicPr>
              <p:cNvPr id="12" name="그래픽 11">
                <a:extLst>
                  <a:ext uri="{FF2B5EF4-FFF2-40B4-BE49-F238E27FC236}">
                    <a16:creationId xmlns:a16="http://schemas.microsoft.com/office/drawing/2014/main" id="{F5181F95-2512-2BFB-6CA5-120D9474DD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70364" y="6143035"/>
                <a:ext cx="190582" cy="234048"/>
              </a:xfrm>
              <a:prstGeom prst="rect">
                <a:avLst/>
              </a:prstGeom>
            </p:spPr>
          </p:pic>
        </p:grpSp>
        <p:sp>
          <p:nvSpPr>
            <p:cNvPr id="10" name="직사각형 9">
              <a:hlinkClick r:id="rId6" tooltip="문서 열기"/>
              <a:extLst>
                <a:ext uri="{FF2B5EF4-FFF2-40B4-BE49-F238E27FC236}">
                  <a16:creationId xmlns:a16="http://schemas.microsoft.com/office/drawing/2014/main" id="{2BD73D4D-2EE0-88BA-C4F7-7420988D425D}"/>
                </a:ext>
              </a:extLst>
            </p:cNvPr>
            <p:cNvSpPr/>
            <p:nvPr/>
          </p:nvSpPr>
          <p:spPr>
            <a:xfrm>
              <a:off x="270364" y="6143036"/>
              <a:ext cx="1298004" cy="23404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8BDC92AF-7D17-529A-48FA-5538333626AA}"/>
              </a:ext>
            </a:extLst>
          </p:cNvPr>
          <p:cNvSpPr txBox="1"/>
          <p:nvPr/>
        </p:nvSpPr>
        <p:spPr>
          <a:xfrm>
            <a:off x="2768870" y="1808678"/>
            <a:ext cx="730969" cy="153888"/>
          </a:xfrm>
          <a:prstGeom prst="rect">
            <a:avLst/>
          </a:prstGeom>
          <a:noFill/>
          <a:effectLst/>
        </p:spPr>
        <p:txBody>
          <a:bodyPr wrap="none" lIns="0" tIns="0" rIns="0" bIns="0" rtlCol="0" anchor="t">
            <a:spAutoFit/>
          </a:bodyPr>
          <a:lstStyle>
            <a:defPPr>
              <a:defRPr lang="ko-KR"/>
            </a:defPPr>
            <a:lvl1pPr>
              <a:defRPr sz="100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defRPr>
            </a:lvl1pPr>
          </a:lstStyle>
          <a:p>
            <a:r>
              <a:rPr lang="ko-KR" altLang="en-US" dirty="0"/>
              <a:t>기획 과정 예시</a:t>
            </a:r>
            <a:endParaRPr lang="en-US" altLang="ko-KR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02B70063-34F8-0A52-91A6-A145E800DE7B}"/>
              </a:ext>
            </a:extLst>
          </p:cNvPr>
          <p:cNvSpPr txBox="1"/>
          <p:nvPr/>
        </p:nvSpPr>
        <p:spPr>
          <a:xfrm>
            <a:off x="2789799" y="1996019"/>
            <a:ext cx="4728859" cy="226591"/>
          </a:xfrm>
          <a:prstGeom prst="rect">
            <a:avLst/>
          </a:prstGeom>
          <a:noFill/>
          <a:effectLst/>
        </p:spPr>
        <p:txBody>
          <a:bodyPr wrap="none" lIns="0" tIns="72000" rIns="0" bIns="0" rtlCol="0" anchor="t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문제 사항 </a:t>
            </a:r>
            <a: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1.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단일 대상에게 높은 효율 →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피해를 한 곳에 집중할 수 있는 전투 스타일이 필요하다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9269D2C0-6364-DCD5-9786-79FC49CC0F12}"/>
              </a:ext>
            </a:extLst>
          </p:cNvPr>
          <p:cNvSpPr txBox="1"/>
          <p:nvPr/>
        </p:nvSpPr>
        <p:spPr>
          <a:xfrm>
            <a:off x="2789799" y="4338235"/>
            <a:ext cx="5153655" cy="226591"/>
          </a:xfrm>
          <a:prstGeom prst="rect">
            <a:avLst/>
          </a:prstGeom>
          <a:noFill/>
          <a:effectLst/>
        </p:spPr>
        <p:txBody>
          <a:bodyPr wrap="none" lIns="0" tIns="72000" rIns="0" bIns="0" rtlCol="0" anchor="t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문제 사항 </a:t>
            </a:r>
            <a: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2.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모든 경우에 단일 대상을 상대로 높은 효율을 발휘한다면 캐릭터의 특색이 줄어들지 않을까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?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F58C0B20-B8B4-3166-E031-37FAE30D1606}"/>
              </a:ext>
            </a:extLst>
          </p:cNvPr>
          <p:cNvSpPr txBox="1"/>
          <p:nvPr/>
        </p:nvSpPr>
        <p:spPr>
          <a:xfrm>
            <a:off x="3427202" y="2222610"/>
            <a:ext cx="1755289" cy="226591"/>
          </a:xfrm>
          <a:prstGeom prst="rect">
            <a:avLst/>
          </a:prstGeom>
          <a:noFill/>
          <a:effectLst/>
        </p:spPr>
        <p:txBody>
          <a:bodyPr wrap="none" lIns="0" tIns="72000" rIns="0" bIns="0" rtlCol="0" anchor="t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sz="1000" dirty="0">
                <a:solidFill>
                  <a:srgbClr val="FF0000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▶ </a:t>
            </a:r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해결 방법 </a:t>
            </a:r>
            <a: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1. 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무기의 구조를 활용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</a:p>
        </p:txBody>
      </p:sp>
      <p:sp>
        <p:nvSpPr>
          <p:cNvPr id="140" name="사다리꼴 139">
            <a:extLst>
              <a:ext uri="{FF2B5EF4-FFF2-40B4-BE49-F238E27FC236}">
                <a16:creationId xmlns:a16="http://schemas.microsoft.com/office/drawing/2014/main" id="{9025C81B-7369-53E3-F9A0-23AC88DD70EF}"/>
              </a:ext>
            </a:extLst>
          </p:cNvPr>
          <p:cNvSpPr/>
          <p:nvPr/>
        </p:nvSpPr>
        <p:spPr>
          <a:xfrm>
            <a:off x="15209937" y="2234850"/>
            <a:ext cx="33207" cy="651765"/>
          </a:xfrm>
          <a:prstGeom prst="trapezoid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D9A499DC-21D6-BD66-E927-72EAD50F5ECB}"/>
              </a:ext>
            </a:extLst>
          </p:cNvPr>
          <p:cNvCxnSpPr>
            <a:cxnSpLocks/>
          </p:cNvCxnSpPr>
          <p:nvPr/>
        </p:nvCxnSpPr>
        <p:spPr>
          <a:xfrm>
            <a:off x="2768870" y="1089961"/>
            <a:ext cx="942313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540555FE-CF87-3DD3-669C-55BC8B930101}"/>
              </a:ext>
            </a:extLst>
          </p:cNvPr>
          <p:cNvCxnSpPr>
            <a:cxnSpLocks/>
          </p:cNvCxnSpPr>
          <p:nvPr/>
        </p:nvCxnSpPr>
        <p:spPr>
          <a:xfrm>
            <a:off x="2768870" y="1985426"/>
            <a:ext cx="942313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442D178-37FD-5DA2-26C6-EB91B1D2C90E}"/>
              </a:ext>
            </a:extLst>
          </p:cNvPr>
          <p:cNvSpPr txBox="1"/>
          <p:nvPr/>
        </p:nvSpPr>
        <p:spPr>
          <a:xfrm>
            <a:off x="3427202" y="4568589"/>
            <a:ext cx="1755289" cy="226591"/>
          </a:xfrm>
          <a:prstGeom prst="rect">
            <a:avLst/>
          </a:prstGeom>
          <a:noFill/>
          <a:effectLst/>
        </p:spPr>
        <p:txBody>
          <a:bodyPr wrap="none" lIns="0" tIns="72000" rIns="0" bIns="0" rtlCol="0" anchor="t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sz="1000" dirty="0">
                <a:solidFill>
                  <a:srgbClr val="FF0000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▶ </a:t>
            </a:r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해결 방법 </a:t>
            </a:r>
            <a: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1. 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무기의 구조를 활용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3A0A62AD-B520-DE36-6000-013ECE279114}"/>
              </a:ext>
            </a:extLst>
          </p:cNvPr>
          <p:cNvGrpSpPr/>
          <p:nvPr/>
        </p:nvGrpSpPr>
        <p:grpSpPr>
          <a:xfrm>
            <a:off x="2768870" y="2538431"/>
            <a:ext cx="9231042" cy="1511630"/>
            <a:chOff x="2768870" y="2538431"/>
            <a:chExt cx="9231042" cy="1511630"/>
          </a:xfrm>
        </p:grpSpPr>
        <p:sp>
          <p:nvSpPr>
            <p:cNvPr id="135" name="화살표: 아래쪽 134">
              <a:extLst>
                <a:ext uri="{FF2B5EF4-FFF2-40B4-BE49-F238E27FC236}">
                  <a16:creationId xmlns:a16="http://schemas.microsoft.com/office/drawing/2014/main" id="{85355580-019A-26CB-6601-C5FB9F24530B}"/>
                </a:ext>
              </a:extLst>
            </p:cNvPr>
            <p:cNvSpPr/>
            <p:nvPr/>
          </p:nvSpPr>
          <p:spPr>
            <a:xfrm rot="16200000">
              <a:off x="5805390" y="3202824"/>
              <a:ext cx="130082" cy="182845"/>
            </a:xfrm>
            <a:prstGeom prst="downArrow">
              <a:avLst/>
            </a:prstGeom>
            <a:solidFill>
              <a:srgbClr val="FAFCBC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7B19808E-396F-2632-0E1E-C0017A312E1E}"/>
                </a:ext>
              </a:extLst>
            </p:cNvPr>
            <p:cNvGrpSpPr/>
            <p:nvPr/>
          </p:nvGrpSpPr>
          <p:grpSpPr>
            <a:xfrm>
              <a:off x="6039125" y="2538431"/>
              <a:ext cx="1985506" cy="1511630"/>
              <a:chOff x="6053378" y="2538431"/>
              <a:chExt cx="1985506" cy="1511630"/>
            </a:xfrm>
          </p:grpSpPr>
          <p:sp>
            <p:nvSpPr>
              <p:cNvPr id="159" name="직사각형 158">
                <a:extLst>
                  <a:ext uri="{FF2B5EF4-FFF2-40B4-BE49-F238E27FC236}">
                    <a16:creationId xmlns:a16="http://schemas.microsoft.com/office/drawing/2014/main" id="{6AE95542-4492-8CC9-242D-13DE83F8CE12}"/>
                  </a:ext>
                </a:extLst>
              </p:cNvPr>
              <p:cNvSpPr/>
              <p:nvPr/>
            </p:nvSpPr>
            <p:spPr>
              <a:xfrm>
                <a:off x="6053378" y="2538431"/>
                <a:ext cx="1985506" cy="151163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0" name="직사각형 159">
                <a:extLst>
                  <a:ext uri="{FF2B5EF4-FFF2-40B4-BE49-F238E27FC236}">
                    <a16:creationId xmlns:a16="http://schemas.microsoft.com/office/drawing/2014/main" id="{16DA566A-EEB6-087B-0E09-F3D8150AECE1}"/>
                  </a:ext>
                </a:extLst>
              </p:cNvPr>
              <p:cNvSpPr/>
              <p:nvPr/>
            </p:nvSpPr>
            <p:spPr>
              <a:xfrm>
                <a:off x="6053378" y="2538431"/>
                <a:ext cx="1985506" cy="215053"/>
              </a:xfrm>
              <a:prstGeom prst="rect">
                <a:avLst/>
              </a:prstGeom>
              <a:solidFill>
                <a:srgbClr val="0070C0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8108AFDB-24C7-C649-D44F-E5C2DEC1DA21}"/>
                  </a:ext>
                </a:extLst>
              </p:cNvPr>
              <p:cNvSpPr txBox="1"/>
              <p:nvPr/>
            </p:nvSpPr>
            <p:spPr>
              <a:xfrm>
                <a:off x="6642175" y="2576708"/>
                <a:ext cx="807913" cy="138499"/>
              </a:xfrm>
              <a:prstGeom prst="rect">
                <a:avLst/>
              </a:prstGeom>
              <a:noFill/>
              <a:effectLst/>
            </p:spPr>
            <p:txBody>
              <a:bodyPr wrap="none" lIns="0" tIns="0" rIns="0" bIns="0" rtlCol="0" anchor="t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altLang="ko-KR" sz="900" dirty="0">
                    <a:solidFill>
                      <a:schemeClr val="bg1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(2) </a:t>
                </a:r>
                <a:r>
                  <a:rPr lang="ko-KR" altLang="en-US" sz="900" dirty="0">
                    <a:solidFill>
                      <a:schemeClr val="bg1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아이디어 획득</a:t>
                </a:r>
                <a:endParaRPr lang="en-US" altLang="ko-KR" sz="900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sp>
            <p:nvSpPr>
              <p:cNvPr id="162" name="TextBox 161">
                <a:extLst>
                  <a:ext uri="{FF2B5EF4-FFF2-40B4-BE49-F238E27FC236}">
                    <a16:creationId xmlns:a16="http://schemas.microsoft.com/office/drawing/2014/main" id="{05BEDDF2-F407-4A9B-6B59-EE576780078E}"/>
                  </a:ext>
                </a:extLst>
              </p:cNvPr>
              <p:cNvSpPr txBox="1"/>
              <p:nvPr/>
            </p:nvSpPr>
            <p:spPr>
              <a:xfrm>
                <a:off x="6150854" y="2753484"/>
                <a:ext cx="1790554" cy="195814"/>
              </a:xfrm>
              <a:prstGeom prst="rect">
                <a:avLst/>
              </a:prstGeom>
              <a:noFill/>
              <a:effectLst/>
            </p:spPr>
            <p:txBody>
              <a:bodyPr wrap="none" lIns="0" tIns="72000" rIns="0" bIns="0" rtlCol="0" anchor="t">
                <a:spAutoFit/>
              </a:bodyPr>
              <a:lstStyle>
                <a:defPPr>
                  <a:defRPr lang="ko-KR"/>
                </a:defPPr>
                <a:lvl1pPr algn="ctr">
                  <a:defRPr sz="80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defRPr>
                </a:lvl1pPr>
              </a:lstStyle>
              <a:p>
                <a:r>
                  <a:rPr lang="ko-KR" altLang="en-US" dirty="0"/>
                  <a:t>부챗살이 피뢰침의 역할</a:t>
                </a:r>
                <a:r>
                  <a:rPr lang="ko-KR" altLang="en-US" dirty="0">
                    <a:solidFill>
                      <a:schemeClr val="tx1"/>
                    </a:solidFill>
                  </a:rPr>
                  <a:t>을 할 수 있지 않을까</a:t>
                </a:r>
                <a:r>
                  <a:rPr lang="en-US" altLang="ko-KR" dirty="0">
                    <a:solidFill>
                      <a:schemeClr val="tx1"/>
                    </a:solidFill>
                  </a:rPr>
                  <a:t>?</a:t>
                </a:r>
              </a:p>
            </p:txBody>
          </p:sp>
          <p:sp>
            <p:nvSpPr>
              <p:cNvPr id="1070" name="TextBox 1069">
                <a:extLst>
                  <a:ext uri="{FF2B5EF4-FFF2-40B4-BE49-F238E27FC236}">
                    <a16:creationId xmlns:a16="http://schemas.microsoft.com/office/drawing/2014/main" id="{2596AFF6-AE4D-68D0-993C-838E813615F8}"/>
                  </a:ext>
                </a:extLst>
              </p:cNvPr>
              <p:cNvSpPr txBox="1"/>
              <p:nvPr/>
            </p:nvSpPr>
            <p:spPr>
              <a:xfrm>
                <a:off x="7196492" y="3781805"/>
                <a:ext cx="695703" cy="215444"/>
              </a:xfrm>
              <a:prstGeom prst="rect">
                <a:avLst/>
              </a:prstGeom>
              <a:noFill/>
              <a:effectLst/>
            </p:spPr>
            <p:txBody>
              <a:bodyPr wrap="none" lIns="0" tIns="0" rIns="0" bIns="0" rtlCol="0" anchor="t">
                <a:spAutoFit/>
              </a:bodyPr>
              <a:lstStyle/>
              <a:p>
                <a:r>
                  <a:rPr lang="en-US" altLang="ko-KR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&lt;</a:t>
                </a:r>
                <a:r>
                  <a:rPr lang="ko-KR" altLang="en-US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피뢰침 역할 예시</a:t>
                </a:r>
                <a:r>
                  <a:rPr lang="en-US" altLang="ko-KR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&gt;</a:t>
                </a:r>
              </a:p>
              <a:p>
                <a:r>
                  <a:rPr lang="en-US" altLang="ko-KR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CN </a:t>
                </a:r>
                <a:r>
                  <a:rPr lang="ko-KR" altLang="en-US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타워 </a:t>
                </a:r>
                <a:r>
                  <a:rPr lang="en-US" altLang="ko-KR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(</a:t>
                </a:r>
                <a:r>
                  <a:rPr lang="ko-KR" altLang="en-US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캐나다</a:t>
                </a:r>
                <a:r>
                  <a:rPr lang="en-US" altLang="ko-KR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)</a:t>
                </a:r>
                <a:r>
                  <a:rPr lang="ko-KR" altLang="en-US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</a:t>
                </a:r>
                <a:endParaRPr lang="en-US" altLang="ko-KR" sz="7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pic>
            <p:nvPicPr>
              <p:cNvPr id="1071" name="Picture 2">
                <a:extLst>
                  <a:ext uri="{FF2B5EF4-FFF2-40B4-BE49-F238E27FC236}">
                    <a16:creationId xmlns:a16="http://schemas.microsoft.com/office/drawing/2014/main" id="{E2A34951-E7BE-3F0A-F403-A5BEEF87CA9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9166" t="19780" r="28111" b="33761"/>
              <a:stretch>
                <a:fillRect/>
              </a:stretch>
            </p:blipFill>
            <p:spPr bwMode="auto">
              <a:xfrm>
                <a:off x="6200068" y="3086782"/>
                <a:ext cx="933465" cy="90967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B35B0FF9-8CCB-8A64-767E-1D56D865E4E8}"/>
                </a:ext>
              </a:extLst>
            </p:cNvPr>
            <p:cNvGrpSpPr/>
            <p:nvPr/>
          </p:nvGrpSpPr>
          <p:grpSpPr>
            <a:xfrm>
              <a:off x="2768870" y="2538431"/>
              <a:ext cx="2932866" cy="1511630"/>
              <a:chOff x="2797374" y="2538431"/>
              <a:chExt cx="2932866" cy="1511630"/>
            </a:xfrm>
          </p:grpSpPr>
          <p:sp>
            <p:nvSpPr>
              <p:cNvPr id="153" name="직사각형 152">
                <a:extLst>
                  <a:ext uri="{FF2B5EF4-FFF2-40B4-BE49-F238E27FC236}">
                    <a16:creationId xmlns:a16="http://schemas.microsoft.com/office/drawing/2014/main" id="{7F0584CF-5BA6-E843-4849-8646FD10D307}"/>
                  </a:ext>
                </a:extLst>
              </p:cNvPr>
              <p:cNvSpPr/>
              <p:nvPr/>
            </p:nvSpPr>
            <p:spPr>
              <a:xfrm>
                <a:off x="2797374" y="2538431"/>
                <a:ext cx="2932866" cy="151163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7" name="직사각형 156">
                <a:extLst>
                  <a:ext uri="{FF2B5EF4-FFF2-40B4-BE49-F238E27FC236}">
                    <a16:creationId xmlns:a16="http://schemas.microsoft.com/office/drawing/2014/main" id="{83C6547A-5B53-B2F2-06DB-D665F5DAD712}"/>
                  </a:ext>
                </a:extLst>
              </p:cNvPr>
              <p:cNvSpPr/>
              <p:nvPr/>
            </p:nvSpPr>
            <p:spPr>
              <a:xfrm>
                <a:off x="2797374" y="2538431"/>
                <a:ext cx="2932866" cy="215053"/>
              </a:xfrm>
              <a:prstGeom prst="rect">
                <a:avLst/>
              </a:prstGeom>
              <a:solidFill>
                <a:srgbClr val="0070C0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56" name="그룹 155">
                <a:extLst>
                  <a:ext uri="{FF2B5EF4-FFF2-40B4-BE49-F238E27FC236}">
                    <a16:creationId xmlns:a16="http://schemas.microsoft.com/office/drawing/2014/main" id="{31C87A03-E5DB-26E3-0D18-78A7AF9C84BD}"/>
                  </a:ext>
                </a:extLst>
              </p:cNvPr>
              <p:cNvGrpSpPr/>
              <p:nvPr/>
            </p:nvGrpSpPr>
            <p:grpSpPr>
              <a:xfrm>
                <a:off x="2885453" y="3139257"/>
                <a:ext cx="2756708" cy="772755"/>
                <a:chOff x="2954280" y="2865032"/>
                <a:chExt cx="2756708" cy="772755"/>
              </a:xfrm>
            </p:grpSpPr>
            <p:sp>
              <p:nvSpPr>
                <p:cNvPr id="23" name="화살표: 아래쪽 22">
                  <a:extLst>
                    <a:ext uri="{FF2B5EF4-FFF2-40B4-BE49-F238E27FC236}">
                      <a16:creationId xmlns:a16="http://schemas.microsoft.com/office/drawing/2014/main" id="{66E52889-73B7-2625-E235-755983CCC97D}"/>
                    </a:ext>
                  </a:extLst>
                </p:cNvPr>
                <p:cNvSpPr/>
                <p:nvPr/>
              </p:nvSpPr>
              <p:spPr>
                <a:xfrm rot="16200000">
                  <a:off x="4258615" y="3159987"/>
                  <a:ext cx="130082" cy="182845"/>
                </a:xfrm>
                <a:prstGeom prst="downArrow">
                  <a:avLst/>
                </a:prstGeom>
                <a:solidFill>
                  <a:schemeClr val="bg1">
                    <a:lumMod val="75000"/>
                  </a:schemeClr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154" name="그룹 153">
                  <a:extLst>
                    <a:ext uri="{FF2B5EF4-FFF2-40B4-BE49-F238E27FC236}">
                      <a16:creationId xmlns:a16="http://schemas.microsoft.com/office/drawing/2014/main" id="{1BA07FF4-544B-0E63-9FB8-56EC34D1F7BF}"/>
                    </a:ext>
                  </a:extLst>
                </p:cNvPr>
                <p:cNvGrpSpPr/>
                <p:nvPr/>
              </p:nvGrpSpPr>
              <p:grpSpPr>
                <a:xfrm>
                  <a:off x="2954280" y="2865032"/>
                  <a:ext cx="1323803" cy="772755"/>
                  <a:chOff x="2954280" y="2865032"/>
                  <a:chExt cx="1323803" cy="772755"/>
                </a:xfrm>
              </p:grpSpPr>
              <p:grpSp>
                <p:nvGrpSpPr>
                  <p:cNvPr id="105" name="그룹 104">
                    <a:extLst>
                      <a:ext uri="{FF2B5EF4-FFF2-40B4-BE49-F238E27FC236}">
                        <a16:creationId xmlns:a16="http://schemas.microsoft.com/office/drawing/2014/main" id="{63638720-6CC2-1223-DF14-55D3AF434D8C}"/>
                      </a:ext>
                    </a:extLst>
                  </p:cNvPr>
                  <p:cNvGrpSpPr/>
                  <p:nvPr/>
                </p:nvGrpSpPr>
                <p:grpSpPr>
                  <a:xfrm>
                    <a:off x="2954280" y="2890631"/>
                    <a:ext cx="1147468" cy="747156"/>
                    <a:chOff x="2954279" y="3429000"/>
                    <a:chExt cx="1855416" cy="1208125"/>
                  </a:xfrm>
                </p:grpSpPr>
                <p:grpSp>
                  <p:nvGrpSpPr>
                    <p:cNvPr id="44" name="그룹 43">
                      <a:extLst>
                        <a:ext uri="{FF2B5EF4-FFF2-40B4-BE49-F238E27FC236}">
                          <a16:creationId xmlns:a16="http://schemas.microsoft.com/office/drawing/2014/main" id="{75BF897D-C5CA-6171-C2C3-68FF8CC0CA5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954279" y="3469640"/>
                      <a:ext cx="1855416" cy="1167485"/>
                      <a:chOff x="5083180" y="4983380"/>
                      <a:chExt cx="1855416" cy="1167485"/>
                    </a:xfrm>
                  </p:grpSpPr>
                  <p:sp>
                    <p:nvSpPr>
                      <p:cNvPr id="21" name="사다리꼴 20">
                        <a:extLst>
                          <a:ext uri="{FF2B5EF4-FFF2-40B4-BE49-F238E27FC236}">
                            <a16:creationId xmlns:a16="http://schemas.microsoft.com/office/drawing/2014/main" id="{DC459C95-2D97-3BD4-3597-1B33834090F7}"/>
                          </a:ext>
                        </a:extLst>
                      </p:cNvPr>
                      <p:cNvSpPr/>
                      <p:nvPr/>
                    </p:nvSpPr>
                    <p:spPr>
                      <a:xfrm rot="18000000">
                        <a:off x="5583274" y="5227477"/>
                        <a:ext cx="53694" cy="1053882"/>
                      </a:xfrm>
                      <a:prstGeom prst="trapezoid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20" name="사다리꼴 19">
                        <a:extLst>
                          <a:ext uri="{FF2B5EF4-FFF2-40B4-BE49-F238E27FC236}">
                            <a16:creationId xmlns:a16="http://schemas.microsoft.com/office/drawing/2014/main" id="{76EDE4A6-7E7E-5D18-70A2-B2FA34D57233}"/>
                          </a:ext>
                        </a:extLst>
                      </p:cNvPr>
                      <p:cNvSpPr/>
                      <p:nvPr/>
                    </p:nvSpPr>
                    <p:spPr>
                      <a:xfrm rot="19200000">
                        <a:off x="5685605" y="5096983"/>
                        <a:ext cx="53694" cy="1053882"/>
                      </a:xfrm>
                      <a:prstGeom prst="trapezoid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5" name="사다리꼴 14">
                        <a:extLst>
                          <a:ext uri="{FF2B5EF4-FFF2-40B4-BE49-F238E27FC236}">
                            <a16:creationId xmlns:a16="http://schemas.microsoft.com/office/drawing/2014/main" id="{3E56F4F6-0802-46CB-B6B0-74CB0ABEA250}"/>
                          </a:ext>
                        </a:extLst>
                      </p:cNvPr>
                      <p:cNvSpPr/>
                      <p:nvPr/>
                    </p:nvSpPr>
                    <p:spPr>
                      <a:xfrm rot="20400000">
                        <a:off x="5824112" y="5015347"/>
                        <a:ext cx="53694" cy="1053882"/>
                      </a:xfrm>
                      <a:prstGeom prst="trapezoid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6" name="사다리꼴 15">
                        <a:extLst>
                          <a:ext uri="{FF2B5EF4-FFF2-40B4-BE49-F238E27FC236}">
                            <a16:creationId xmlns:a16="http://schemas.microsoft.com/office/drawing/2014/main" id="{6FC8197D-FD75-C128-569F-63E8D5915A3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981920" y="4983380"/>
                        <a:ext cx="53694" cy="1053882"/>
                      </a:xfrm>
                      <a:prstGeom prst="trapezoid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7" name="사다리꼴 16">
                        <a:extLst>
                          <a:ext uri="{FF2B5EF4-FFF2-40B4-BE49-F238E27FC236}">
                            <a16:creationId xmlns:a16="http://schemas.microsoft.com/office/drawing/2014/main" id="{00192C0B-DA5E-7616-29AF-5CF76167B4C0}"/>
                          </a:ext>
                        </a:extLst>
                      </p:cNvPr>
                      <p:cNvSpPr/>
                      <p:nvPr/>
                    </p:nvSpPr>
                    <p:spPr>
                      <a:xfrm rot="1200000">
                        <a:off x="6145640" y="5015347"/>
                        <a:ext cx="53694" cy="1053882"/>
                      </a:xfrm>
                      <a:prstGeom prst="trapezoid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8" name="사다리꼴 17">
                        <a:extLst>
                          <a:ext uri="{FF2B5EF4-FFF2-40B4-BE49-F238E27FC236}">
                            <a16:creationId xmlns:a16="http://schemas.microsoft.com/office/drawing/2014/main" id="{9B4887C9-E643-1731-30B8-42FDF879C9E0}"/>
                          </a:ext>
                        </a:extLst>
                      </p:cNvPr>
                      <p:cNvSpPr/>
                      <p:nvPr/>
                    </p:nvSpPr>
                    <p:spPr>
                      <a:xfrm rot="2400000">
                        <a:off x="6286393" y="5096983"/>
                        <a:ext cx="53694" cy="1053882"/>
                      </a:xfrm>
                      <a:prstGeom prst="trapezoid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9" name="사다리꼴 18">
                        <a:extLst>
                          <a:ext uri="{FF2B5EF4-FFF2-40B4-BE49-F238E27FC236}">
                            <a16:creationId xmlns:a16="http://schemas.microsoft.com/office/drawing/2014/main" id="{8DE1A948-CC52-9934-3F78-B271195593A4}"/>
                          </a:ext>
                        </a:extLst>
                      </p:cNvPr>
                      <p:cNvSpPr/>
                      <p:nvPr/>
                    </p:nvSpPr>
                    <p:spPr>
                      <a:xfrm rot="3600000">
                        <a:off x="6384808" y="5227477"/>
                        <a:ext cx="53694" cy="1053882"/>
                      </a:xfrm>
                      <a:prstGeom prst="trapezoid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</p:grpSp>
                <p:sp>
                  <p:nvSpPr>
                    <p:cNvPr id="13" name="자유형: 도형 12">
                      <a:extLst>
                        <a:ext uri="{FF2B5EF4-FFF2-40B4-BE49-F238E27FC236}">
                          <a16:creationId xmlns:a16="http://schemas.microsoft.com/office/drawing/2014/main" id="{0BDA56C0-AF00-0CF1-BDDB-E11F1B9B72E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002904" y="3429000"/>
                      <a:ext cx="1761898" cy="771226"/>
                    </a:xfrm>
                    <a:custGeom>
                      <a:avLst/>
                      <a:gdLst>
                        <a:gd name="connsiteX0" fmla="*/ 883079 w 1761898"/>
                        <a:gd name="connsiteY0" fmla="*/ 7 h 771226"/>
                        <a:gd name="connsiteX1" fmla="*/ 1761898 w 1761898"/>
                        <a:gd name="connsiteY1" fmla="*/ 577806 h 771226"/>
                        <a:gd name="connsiteX2" fmla="*/ 1403429 w 1761898"/>
                        <a:gd name="connsiteY2" fmla="*/ 771226 h 771226"/>
                        <a:gd name="connsiteX3" fmla="*/ 1398871 w 1761898"/>
                        <a:gd name="connsiteY3" fmla="*/ 767754 h 771226"/>
                        <a:gd name="connsiteX4" fmla="*/ 883079 w 1761898"/>
                        <a:gd name="connsiteY4" fmla="*/ 610753 h 771226"/>
                        <a:gd name="connsiteX5" fmla="*/ 365930 w 1761898"/>
                        <a:gd name="connsiteY5" fmla="*/ 763916 h 771226"/>
                        <a:gd name="connsiteX6" fmla="*/ 359485 w 1761898"/>
                        <a:gd name="connsiteY6" fmla="*/ 768753 h 771226"/>
                        <a:gd name="connsiteX7" fmla="*/ 0 w 1761898"/>
                        <a:gd name="connsiteY7" fmla="*/ 571584 h 771226"/>
                        <a:gd name="connsiteX8" fmla="*/ 883079 w 1761898"/>
                        <a:gd name="connsiteY8" fmla="*/ 7 h 7712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761898" h="771226">
                          <a:moveTo>
                            <a:pt x="883079" y="7"/>
                          </a:moveTo>
                          <a:cubicBezTo>
                            <a:pt x="1254613" y="1456"/>
                            <a:pt x="1594050" y="224626"/>
                            <a:pt x="1761898" y="577806"/>
                          </a:cubicBezTo>
                          <a:lnTo>
                            <a:pt x="1403429" y="771226"/>
                          </a:lnTo>
                          <a:lnTo>
                            <a:pt x="1398871" y="767754"/>
                          </a:lnTo>
                          <a:cubicBezTo>
                            <a:pt x="1246589" y="667633"/>
                            <a:pt x="1068846" y="611478"/>
                            <a:pt x="883079" y="610753"/>
                          </a:cubicBezTo>
                          <a:cubicBezTo>
                            <a:pt x="697189" y="610028"/>
                            <a:pt x="518958" y="664868"/>
                            <a:pt x="365930" y="763916"/>
                          </a:cubicBezTo>
                          <a:lnTo>
                            <a:pt x="359485" y="768753"/>
                          </a:lnTo>
                          <a:lnTo>
                            <a:pt x="0" y="571584"/>
                          </a:lnTo>
                          <a:cubicBezTo>
                            <a:pt x="170155" y="219364"/>
                            <a:pt x="511298" y="-1443"/>
                            <a:pt x="883079" y="7"/>
                          </a:cubicBezTo>
                          <a:close/>
                        </a:path>
                      </a:pathLst>
                    </a:custGeom>
                    <a:solidFill>
                      <a:schemeClr val="bg1">
                        <a:lumMod val="95000"/>
                        <a:alpha val="59000"/>
                      </a:schemeClr>
                    </a:solidFill>
                    <a:ln w="12700">
                      <a:solidFill>
                        <a:schemeClr val="bg1">
                          <a:lumMod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/>
                    <a:p>
                      <a:pPr algn="ctr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cxnSp>
                <p:nvCxnSpPr>
                  <p:cNvPr id="61" name="직선 연결선 60">
                    <a:extLst>
                      <a:ext uri="{FF2B5EF4-FFF2-40B4-BE49-F238E27FC236}">
                        <a16:creationId xmlns:a16="http://schemas.microsoft.com/office/drawing/2014/main" id="{2C1AC861-6CFE-3CEC-FF9D-07D245021592}"/>
                      </a:ext>
                    </a:extLst>
                  </p:cNvPr>
                  <p:cNvCxnSpPr>
                    <a:cxnSpLocks/>
                    <a:stCxn id="62" idx="7"/>
                    <a:endCxn id="64" idx="1"/>
                  </p:cNvCxnSpPr>
                  <p:nvPr/>
                </p:nvCxnSpPr>
                <p:spPr>
                  <a:xfrm flipV="1">
                    <a:off x="3818125" y="2926588"/>
                    <a:ext cx="159111" cy="110852"/>
                  </a:xfrm>
                  <a:prstGeom prst="line">
                    <a:avLst/>
                  </a:prstGeom>
                  <a:ln w="12700">
                    <a:solidFill>
                      <a:schemeClr val="accent4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2" name="타원 61">
                    <a:extLst>
                      <a:ext uri="{FF2B5EF4-FFF2-40B4-BE49-F238E27FC236}">
                        <a16:creationId xmlns:a16="http://schemas.microsoft.com/office/drawing/2014/main" id="{FA0F903D-DA48-C91A-05E6-3F9A268ECD4A}"/>
                      </a:ext>
                    </a:extLst>
                  </p:cNvPr>
                  <p:cNvSpPr/>
                  <p:nvPr/>
                </p:nvSpPr>
                <p:spPr>
                  <a:xfrm>
                    <a:off x="3757769" y="3027085"/>
                    <a:ext cx="70711" cy="70711"/>
                  </a:xfrm>
                  <a:prstGeom prst="ellipse">
                    <a:avLst/>
                  </a:prstGeom>
                  <a:solidFill>
                    <a:srgbClr val="F3FAFF"/>
                  </a:solidFill>
                  <a:ln w="12700">
                    <a:solidFill>
                      <a:schemeClr val="accent4">
                        <a:lumMod val="40000"/>
                        <a:lumOff val="60000"/>
                      </a:schemeClr>
                    </a:solidFill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5DD3829D-752F-CC04-4D0C-B6E73DF08E6D}"/>
                      </a:ext>
                    </a:extLst>
                  </p:cNvPr>
                  <p:cNvSpPr txBox="1"/>
                  <p:nvPr/>
                </p:nvSpPr>
                <p:spPr>
                  <a:xfrm>
                    <a:off x="3977236" y="2865032"/>
                    <a:ext cx="300847" cy="123111"/>
                  </a:xfrm>
                  <a:prstGeom prst="rect">
                    <a:avLst/>
                  </a:prstGeom>
                  <a:noFill/>
                  <a:effectLst/>
                </p:spPr>
                <p:txBody>
                  <a:bodyPr wrap="none" lIns="36000" tIns="0" rIns="0" bIns="0" rtlCol="0" anchor="t">
                    <a:spAutoFit/>
                  </a:bodyPr>
                  <a:lstStyle/>
                  <a:p>
                    <a:pPr algn="ctr"/>
                    <a:r>
                      <a:rPr lang="ko-KR" altLang="en-US" sz="80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부채면</a:t>
                    </a:r>
                    <a:endParaRPr lang="en-US" altLang="ko-KR" sz="8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endParaRPr>
                  </a:p>
                </p:txBody>
              </p:sp>
              <p:sp>
                <p:nvSpPr>
                  <p:cNvPr id="65" name="TextBox 64">
                    <a:extLst>
                      <a:ext uri="{FF2B5EF4-FFF2-40B4-BE49-F238E27FC236}">
                        <a16:creationId xmlns:a16="http://schemas.microsoft.com/office/drawing/2014/main" id="{5BCEDABD-9F2D-773F-0EEC-23958FCD2E54}"/>
                      </a:ext>
                    </a:extLst>
                  </p:cNvPr>
                  <p:cNvSpPr txBox="1"/>
                  <p:nvPr/>
                </p:nvSpPr>
                <p:spPr>
                  <a:xfrm>
                    <a:off x="3837268" y="3462036"/>
                    <a:ext cx="300847" cy="123111"/>
                  </a:xfrm>
                  <a:prstGeom prst="rect">
                    <a:avLst/>
                  </a:prstGeom>
                  <a:noFill/>
                  <a:effectLst/>
                </p:spPr>
                <p:txBody>
                  <a:bodyPr wrap="none" lIns="36000" tIns="0" rIns="0" bIns="0" rtlCol="0" anchor="t">
                    <a:spAutoFit/>
                  </a:bodyPr>
                  <a:lstStyle/>
                  <a:p>
                    <a:pPr algn="ctr"/>
                    <a:r>
                      <a:rPr lang="ko-KR" altLang="en-US" sz="80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부챗살</a:t>
                    </a:r>
                    <a:endParaRPr lang="en-US" altLang="ko-KR" sz="8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endParaRPr>
                  </a:p>
                </p:txBody>
              </p:sp>
              <p:cxnSp>
                <p:nvCxnSpPr>
                  <p:cNvPr id="69" name="직선 연결선 68">
                    <a:extLst>
                      <a:ext uri="{FF2B5EF4-FFF2-40B4-BE49-F238E27FC236}">
                        <a16:creationId xmlns:a16="http://schemas.microsoft.com/office/drawing/2014/main" id="{32E2EBD5-6074-F29C-FFE0-3FD1092C4B3E}"/>
                      </a:ext>
                    </a:extLst>
                  </p:cNvPr>
                  <p:cNvCxnSpPr>
                    <a:cxnSpLocks/>
                    <a:stCxn id="70" idx="6"/>
                    <a:endCxn id="65" idx="1"/>
                  </p:cNvCxnSpPr>
                  <p:nvPr/>
                </p:nvCxnSpPr>
                <p:spPr>
                  <a:xfrm>
                    <a:off x="3631189" y="3505028"/>
                    <a:ext cx="206079" cy="18564"/>
                  </a:xfrm>
                  <a:prstGeom prst="line">
                    <a:avLst/>
                  </a:prstGeom>
                  <a:ln w="12700">
                    <a:solidFill>
                      <a:schemeClr val="accent4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70" name="타원 69">
                    <a:extLst>
                      <a:ext uri="{FF2B5EF4-FFF2-40B4-BE49-F238E27FC236}">
                        <a16:creationId xmlns:a16="http://schemas.microsoft.com/office/drawing/2014/main" id="{D174537A-639B-C4F7-5122-488835367420}"/>
                      </a:ext>
                    </a:extLst>
                  </p:cNvPr>
                  <p:cNvSpPr/>
                  <p:nvPr/>
                </p:nvSpPr>
                <p:spPr>
                  <a:xfrm>
                    <a:off x="3560478" y="3469672"/>
                    <a:ext cx="70711" cy="70711"/>
                  </a:xfrm>
                  <a:prstGeom prst="ellipse">
                    <a:avLst/>
                  </a:prstGeom>
                  <a:solidFill>
                    <a:srgbClr val="F3FAFF"/>
                  </a:solidFill>
                  <a:ln w="12700">
                    <a:solidFill>
                      <a:schemeClr val="accent4">
                        <a:lumMod val="40000"/>
                        <a:lumOff val="60000"/>
                      </a:schemeClr>
                    </a:solidFill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155" name="그룹 154">
                  <a:extLst>
                    <a:ext uri="{FF2B5EF4-FFF2-40B4-BE49-F238E27FC236}">
                      <a16:creationId xmlns:a16="http://schemas.microsoft.com/office/drawing/2014/main" id="{97193F4B-EE53-BBD8-0E46-2B8D2D3B4FFD}"/>
                    </a:ext>
                  </a:extLst>
                </p:cNvPr>
                <p:cNvGrpSpPr/>
                <p:nvPr/>
              </p:nvGrpSpPr>
              <p:grpSpPr>
                <a:xfrm>
                  <a:off x="4565314" y="2900161"/>
                  <a:ext cx="1145674" cy="702497"/>
                  <a:chOff x="4804621" y="2865033"/>
                  <a:chExt cx="1145674" cy="702497"/>
                </a:xfrm>
              </p:grpSpPr>
              <p:sp>
                <p:nvSpPr>
                  <p:cNvPr id="125" name="사다리꼴 124">
                    <a:extLst>
                      <a:ext uri="{FF2B5EF4-FFF2-40B4-BE49-F238E27FC236}">
                        <a16:creationId xmlns:a16="http://schemas.microsoft.com/office/drawing/2014/main" id="{520B3FF3-7D2F-ADA9-30AC-94ABAD373B66}"/>
                      </a:ext>
                    </a:extLst>
                  </p:cNvPr>
                  <p:cNvSpPr/>
                  <p:nvPr/>
                </p:nvSpPr>
                <p:spPr>
                  <a:xfrm>
                    <a:off x="5917088" y="2915765"/>
                    <a:ext cx="33207" cy="651765"/>
                  </a:xfrm>
                  <a:prstGeom prst="trapezoid">
                    <a:avLst/>
                  </a:prstGeom>
                  <a:solidFill>
                    <a:schemeClr val="bg1">
                      <a:lumMod val="75000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grpSp>
                <p:nvGrpSpPr>
                  <p:cNvPr id="146" name="그룹 145">
                    <a:extLst>
                      <a:ext uri="{FF2B5EF4-FFF2-40B4-BE49-F238E27FC236}">
                        <a16:creationId xmlns:a16="http://schemas.microsoft.com/office/drawing/2014/main" id="{718FAB94-3566-066F-F24D-D3C3F4358E01}"/>
                      </a:ext>
                    </a:extLst>
                  </p:cNvPr>
                  <p:cNvGrpSpPr/>
                  <p:nvPr/>
                </p:nvGrpSpPr>
                <p:grpSpPr>
                  <a:xfrm>
                    <a:off x="4804621" y="2865033"/>
                    <a:ext cx="774170" cy="521360"/>
                    <a:chOff x="4804620" y="2865032"/>
                    <a:chExt cx="1147468" cy="772755"/>
                  </a:xfrm>
                </p:grpSpPr>
                <p:grpSp>
                  <p:nvGrpSpPr>
                    <p:cNvPr id="111" name="그룹 110">
                      <a:extLst>
                        <a:ext uri="{FF2B5EF4-FFF2-40B4-BE49-F238E27FC236}">
                          <a16:creationId xmlns:a16="http://schemas.microsoft.com/office/drawing/2014/main" id="{675E0747-B50C-4147-AA39-B033484323C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804620" y="2915765"/>
                      <a:ext cx="1147468" cy="722022"/>
                      <a:chOff x="5083180" y="4983380"/>
                      <a:chExt cx="1855416" cy="1167485"/>
                    </a:xfrm>
                  </p:grpSpPr>
                  <p:sp>
                    <p:nvSpPr>
                      <p:cNvPr id="113" name="사다리꼴 112">
                        <a:extLst>
                          <a:ext uri="{FF2B5EF4-FFF2-40B4-BE49-F238E27FC236}">
                            <a16:creationId xmlns:a16="http://schemas.microsoft.com/office/drawing/2014/main" id="{2681434E-478A-550F-C6F2-7BD405C4AC42}"/>
                          </a:ext>
                        </a:extLst>
                      </p:cNvPr>
                      <p:cNvSpPr/>
                      <p:nvPr/>
                    </p:nvSpPr>
                    <p:spPr>
                      <a:xfrm rot="18000000">
                        <a:off x="5583274" y="5227477"/>
                        <a:ext cx="53694" cy="1053882"/>
                      </a:xfrm>
                      <a:prstGeom prst="trapezoid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14" name="사다리꼴 113">
                        <a:extLst>
                          <a:ext uri="{FF2B5EF4-FFF2-40B4-BE49-F238E27FC236}">
                            <a16:creationId xmlns:a16="http://schemas.microsoft.com/office/drawing/2014/main" id="{E669787E-6395-AD36-6F97-8BC13BD27DDA}"/>
                          </a:ext>
                        </a:extLst>
                      </p:cNvPr>
                      <p:cNvSpPr/>
                      <p:nvPr/>
                    </p:nvSpPr>
                    <p:spPr>
                      <a:xfrm rot="19200000">
                        <a:off x="5685605" y="5096983"/>
                        <a:ext cx="53694" cy="1053882"/>
                      </a:xfrm>
                      <a:prstGeom prst="trapezoid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15" name="사다리꼴 114">
                        <a:extLst>
                          <a:ext uri="{FF2B5EF4-FFF2-40B4-BE49-F238E27FC236}">
                            <a16:creationId xmlns:a16="http://schemas.microsoft.com/office/drawing/2014/main" id="{58558385-7AC4-1C94-235A-8D0298AF7A94}"/>
                          </a:ext>
                        </a:extLst>
                      </p:cNvPr>
                      <p:cNvSpPr/>
                      <p:nvPr/>
                    </p:nvSpPr>
                    <p:spPr>
                      <a:xfrm rot="20400000">
                        <a:off x="5824112" y="5015347"/>
                        <a:ext cx="53694" cy="1053882"/>
                      </a:xfrm>
                      <a:prstGeom prst="trapezoid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16" name="사다리꼴 115">
                        <a:extLst>
                          <a:ext uri="{FF2B5EF4-FFF2-40B4-BE49-F238E27FC236}">
                            <a16:creationId xmlns:a16="http://schemas.microsoft.com/office/drawing/2014/main" id="{BBFA2632-1C74-F401-2CD3-8AFC2AE8C56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981920" y="4983380"/>
                        <a:ext cx="53694" cy="1053882"/>
                      </a:xfrm>
                      <a:prstGeom prst="trapezoid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17" name="사다리꼴 116">
                        <a:extLst>
                          <a:ext uri="{FF2B5EF4-FFF2-40B4-BE49-F238E27FC236}">
                            <a16:creationId xmlns:a16="http://schemas.microsoft.com/office/drawing/2014/main" id="{C6CC9B40-09EA-9B84-8369-658731B8CDA4}"/>
                          </a:ext>
                        </a:extLst>
                      </p:cNvPr>
                      <p:cNvSpPr/>
                      <p:nvPr/>
                    </p:nvSpPr>
                    <p:spPr>
                      <a:xfrm rot="1200000">
                        <a:off x="6145640" y="5015347"/>
                        <a:ext cx="53694" cy="1053882"/>
                      </a:xfrm>
                      <a:prstGeom prst="trapezoid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18" name="사다리꼴 117">
                        <a:extLst>
                          <a:ext uri="{FF2B5EF4-FFF2-40B4-BE49-F238E27FC236}">
                            <a16:creationId xmlns:a16="http://schemas.microsoft.com/office/drawing/2014/main" id="{66440C01-6F43-48AE-777A-4354BC1ED3CE}"/>
                          </a:ext>
                        </a:extLst>
                      </p:cNvPr>
                      <p:cNvSpPr/>
                      <p:nvPr/>
                    </p:nvSpPr>
                    <p:spPr>
                      <a:xfrm rot="2400000">
                        <a:off x="6286393" y="5096983"/>
                        <a:ext cx="53694" cy="1053882"/>
                      </a:xfrm>
                      <a:prstGeom prst="trapezoid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19" name="사다리꼴 118">
                        <a:extLst>
                          <a:ext uri="{FF2B5EF4-FFF2-40B4-BE49-F238E27FC236}">
                            <a16:creationId xmlns:a16="http://schemas.microsoft.com/office/drawing/2014/main" id="{7B19D990-60E6-CE02-B11F-52735364E3B5}"/>
                          </a:ext>
                        </a:extLst>
                      </p:cNvPr>
                      <p:cNvSpPr/>
                      <p:nvPr/>
                    </p:nvSpPr>
                    <p:spPr>
                      <a:xfrm rot="3600000">
                        <a:off x="6384808" y="5227477"/>
                        <a:ext cx="53694" cy="1053882"/>
                      </a:xfrm>
                      <a:prstGeom prst="trapezoid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</p:grpSp>
                <p:sp>
                  <p:nvSpPr>
                    <p:cNvPr id="129" name="타원 128">
                      <a:extLst>
                        <a:ext uri="{FF2B5EF4-FFF2-40B4-BE49-F238E27FC236}">
                          <a16:creationId xmlns:a16="http://schemas.microsoft.com/office/drawing/2014/main" id="{BF4E383E-3563-9B20-8D1B-6E1272FDCB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14334" y="2865032"/>
                      <a:ext cx="128040" cy="702498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rgbClr val="FF0000"/>
                      </a:solidFill>
                    </a:ln>
                    <a:effectLst>
                      <a:glow rad="12700">
                        <a:schemeClr val="bg1"/>
                      </a:glow>
                    </a:effectLst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cxnSp>
                <p:nvCxnSpPr>
                  <p:cNvPr id="131" name="직선 화살표 연결선 130">
                    <a:extLst>
                      <a:ext uri="{FF2B5EF4-FFF2-40B4-BE49-F238E27FC236}">
                        <a16:creationId xmlns:a16="http://schemas.microsoft.com/office/drawing/2014/main" id="{6F403955-9430-0231-31C1-79623D4F32DE}"/>
                      </a:ext>
                    </a:extLst>
                  </p:cNvPr>
                  <p:cNvCxnSpPr>
                    <a:cxnSpLocks/>
                    <a:stCxn id="129" idx="6"/>
                  </p:cNvCxnSpPr>
                  <p:nvPr/>
                </p:nvCxnSpPr>
                <p:spPr>
                  <a:xfrm>
                    <a:off x="5234899" y="3102013"/>
                    <a:ext cx="615950" cy="94362"/>
                  </a:xfrm>
                  <a:prstGeom prst="straightConnector1">
                    <a:avLst/>
                  </a:prstGeom>
                  <a:ln w="1270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48" name="TextBox 147">
                    <a:extLst>
                      <a:ext uri="{FF2B5EF4-FFF2-40B4-BE49-F238E27FC236}">
                        <a16:creationId xmlns:a16="http://schemas.microsoft.com/office/drawing/2014/main" id="{1A6F50FD-44D7-EC87-FC81-87008EF04D51}"/>
                      </a:ext>
                    </a:extLst>
                  </p:cNvPr>
                  <p:cNvSpPr txBox="1"/>
                  <p:nvPr/>
                </p:nvSpPr>
                <p:spPr>
                  <a:xfrm>
                    <a:off x="5352806" y="3269496"/>
                    <a:ext cx="466474" cy="246221"/>
                  </a:xfrm>
                  <a:prstGeom prst="rect">
                    <a:avLst/>
                  </a:prstGeom>
                  <a:noFill/>
                  <a:effectLst/>
                </p:spPr>
                <p:txBody>
                  <a:bodyPr wrap="none" lIns="0" tIns="0" rIns="0" bIns="0" rtlCol="0" anchor="t">
                    <a:spAutoFit/>
                  </a:bodyPr>
                  <a:lstStyle/>
                  <a:p>
                    <a:pPr algn="ctr"/>
                    <a:r>
                      <a:rPr lang="ko-KR" altLang="en-US" sz="800" dirty="0">
                        <a:solidFill>
                          <a:srgbClr val="FF0000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얇고 뾰족한</a:t>
                    </a:r>
                    <a:endParaRPr lang="en-US" altLang="ko-KR" sz="800" dirty="0">
                      <a:solidFill>
                        <a:srgbClr val="FF0000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endParaRPr>
                  </a:p>
                  <a:p>
                    <a:pPr algn="ctr"/>
                    <a:r>
                      <a:rPr lang="ko-KR" altLang="en-US" sz="800" dirty="0">
                        <a:solidFill>
                          <a:srgbClr val="FF0000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부챗살</a:t>
                    </a:r>
                    <a:endParaRPr lang="en-US" altLang="ko-KR" sz="800" dirty="0">
                      <a:solidFill>
                        <a:srgbClr val="FF0000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endParaRPr>
                  </a:p>
                </p:txBody>
              </p:sp>
            </p:grpSp>
          </p:grpSp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D3E1318A-4398-4EF2-459A-E8DAA07343C8}"/>
                  </a:ext>
                </a:extLst>
              </p:cNvPr>
              <p:cNvSpPr txBox="1"/>
              <p:nvPr/>
            </p:nvSpPr>
            <p:spPr>
              <a:xfrm>
                <a:off x="3550471" y="2576708"/>
                <a:ext cx="1426673" cy="138499"/>
              </a:xfrm>
              <a:prstGeom prst="rect">
                <a:avLst/>
              </a:prstGeom>
              <a:noFill/>
              <a:effectLst/>
            </p:spPr>
            <p:txBody>
              <a:bodyPr wrap="none" lIns="0" tIns="0" rIns="0" bIns="0" rtlCol="0" anchor="t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altLang="ko-KR" sz="900" dirty="0">
                    <a:solidFill>
                      <a:schemeClr val="bg1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(1) </a:t>
                </a:r>
                <a:r>
                  <a:rPr lang="ko-KR" altLang="en-US" sz="900" dirty="0">
                    <a:solidFill>
                      <a:schemeClr val="bg1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사용 무기 </a:t>
                </a:r>
                <a:r>
                  <a:rPr lang="en-US" altLang="ko-KR" sz="900" dirty="0">
                    <a:solidFill>
                      <a:schemeClr val="bg1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‘</a:t>
                </a:r>
                <a:r>
                  <a:rPr lang="ko-KR" altLang="en-US" sz="900" dirty="0">
                    <a:solidFill>
                      <a:schemeClr val="bg1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부채</a:t>
                </a:r>
                <a:r>
                  <a:rPr lang="en-US" altLang="ko-KR" sz="900" dirty="0">
                    <a:solidFill>
                      <a:schemeClr val="bg1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’</a:t>
                </a:r>
                <a:r>
                  <a:rPr lang="ko-KR" altLang="en-US" sz="900" dirty="0">
                    <a:solidFill>
                      <a:schemeClr val="bg1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의 구조 분석</a:t>
                </a:r>
                <a:endParaRPr lang="en-US" altLang="ko-KR" sz="900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sp>
            <p:nvSpPr>
              <p:cNvPr id="1073" name="TextBox 1072">
                <a:extLst>
                  <a:ext uri="{FF2B5EF4-FFF2-40B4-BE49-F238E27FC236}">
                    <a16:creationId xmlns:a16="http://schemas.microsoft.com/office/drawing/2014/main" id="{BAF2FEA5-2313-ED66-4147-362F56FC6D31}"/>
                  </a:ext>
                </a:extLst>
              </p:cNvPr>
              <p:cNvSpPr txBox="1"/>
              <p:nvPr/>
            </p:nvSpPr>
            <p:spPr>
              <a:xfrm>
                <a:off x="3795730" y="2753484"/>
                <a:ext cx="936154" cy="195814"/>
              </a:xfrm>
              <a:prstGeom prst="rect">
                <a:avLst/>
              </a:prstGeom>
              <a:noFill/>
              <a:effectLst/>
            </p:spPr>
            <p:txBody>
              <a:bodyPr wrap="none" lIns="0" tIns="72000" rIns="0" bIns="0" rtlCol="0" anchor="t">
                <a:spAutoFit/>
              </a:bodyPr>
              <a:lstStyle/>
              <a:p>
                <a:pPr algn="ctr"/>
                <a:r>
                  <a:rPr lang="ko-KR" altLang="en-US" sz="800" dirty="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부채</a:t>
                </a:r>
                <a:r>
                  <a:rPr lang="ko-KR" altLang="en-US" sz="800" dirty="0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</a:t>
                </a:r>
                <a:r>
                  <a:rPr lang="en-US" altLang="ko-KR" sz="8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=</a:t>
                </a:r>
                <a:r>
                  <a:rPr lang="en-US" altLang="ko-KR" sz="800" dirty="0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</a:t>
                </a:r>
                <a:r>
                  <a:rPr lang="ko-KR" altLang="en-US" sz="800" dirty="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부챗살</a:t>
                </a:r>
                <a:r>
                  <a:rPr lang="ko-KR" altLang="en-US" sz="800" dirty="0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</a:t>
                </a:r>
                <a:r>
                  <a:rPr lang="en-US" altLang="ko-KR" sz="8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+</a:t>
                </a:r>
                <a:r>
                  <a:rPr lang="en-US" altLang="ko-KR" sz="800" dirty="0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</a:t>
                </a:r>
                <a:r>
                  <a:rPr lang="ko-KR" altLang="en-US" sz="800" dirty="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부채면</a:t>
                </a:r>
                <a:endParaRPr lang="en-US" altLang="ko-KR" sz="800" dirty="0">
                  <a:solidFill>
                    <a:srgbClr val="0070C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</p:grpSp>
        <p:sp>
          <p:nvSpPr>
            <p:cNvPr id="1075" name="화살표: 아래쪽 1074">
              <a:extLst>
                <a:ext uri="{FF2B5EF4-FFF2-40B4-BE49-F238E27FC236}">
                  <a16:creationId xmlns:a16="http://schemas.microsoft.com/office/drawing/2014/main" id="{4B8BE108-2256-BC3E-AAE5-B83B5A4C2183}"/>
                </a:ext>
              </a:extLst>
            </p:cNvPr>
            <p:cNvSpPr/>
            <p:nvPr/>
          </p:nvSpPr>
          <p:spPr>
            <a:xfrm rot="16200000">
              <a:off x="8128285" y="3202824"/>
              <a:ext cx="130082" cy="182845"/>
            </a:xfrm>
            <a:prstGeom prst="downArrow">
              <a:avLst/>
            </a:prstGeom>
            <a:solidFill>
              <a:srgbClr val="FAFCBC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8D34EB18-F014-BD57-9CEE-3BF5FE6CBBF5}"/>
                </a:ext>
              </a:extLst>
            </p:cNvPr>
            <p:cNvGrpSpPr/>
            <p:nvPr/>
          </p:nvGrpSpPr>
          <p:grpSpPr>
            <a:xfrm>
              <a:off x="8362021" y="2538431"/>
              <a:ext cx="3637891" cy="1511630"/>
              <a:chOff x="8362021" y="2538431"/>
              <a:chExt cx="3637891" cy="1511630"/>
            </a:xfrm>
          </p:grpSpPr>
          <p:sp>
            <p:nvSpPr>
              <p:cNvPr id="163" name="직사각형 162">
                <a:extLst>
                  <a:ext uri="{FF2B5EF4-FFF2-40B4-BE49-F238E27FC236}">
                    <a16:creationId xmlns:a16="http://schemas.microsoft.com/office/drawing/2014/main" id="{748F1D41-6745-78F7-9292-4E2D6A068617}"/>
                  </a:ext>
                </a:extLst>
              </p:cNvPr>
              <p:cNvSpPr/>
              <p:nvPr/>
            </p:nvSpPr>
            <p:spPr>
              <a:xfrm>
                <a:off x="8362021" y="2538431"/>
                <a:ext cx="3637891" cy="151163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4" name="직사각형 163">
                <a:extLst>
                  <a:ext uri="{FF2B5EF4-FFF2-40B4-BE49-F238E27FC236}">
                    <a16:creationId xmlns:a16="http://schemas.microsoft.com/office/drawing/2014/main" id="{54A0A22F-E725-3F12-AB13-4799B96D15C5}"/>
                  </a:ext>
                </a:extLst>
              </p:cNvPr>
              <p:cNvSpPr/>
              <p:nvPr/>
            </p:nvSpPr>
            <p:spPr>
              <a:xfrm>
                <a:off x="8362022" y="2538431"/>
                <a:ext cx="3637890" cy="215053"/>
              </a:xfrm>
              <a:prstGeom prst="rect">
                <a:avLst/>
              </a:prstGeom>
              <a:solidFill>
                <a:srgbClr val="0070C0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767D3C19-9FC9-44A6-6C25-DD8BA566328E}"/>
                  </a:ext>
                </a:extLst>
              </p:cNvPr>
              <p:cNvSpPr txBox="1"/>
              <p:nvPr/>
            </p:nvSpPr>
            <p:spPr>
              <a:xfrm>
                <a:off x="9725714" y="2576708"/>
                <a:ext cx="910506" cy="138499"/>
              </a:xfrm>
              <a:prstGeom prst="rect">
                <a:avLst/>
              </a:prstGeom>
              <a:noFill/>
              <a:effectLst/>
            </p:spPr>
            <p:txBody>
              <a:bodyPr wrap="none" lIns="0" tIns="0" rIns="0" bIns="0" rtlCol="0" anchor="t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altLang="ko-KR" sz="900" dirty="0">
                    <a:solidFill>
                      <a:schemeClr val="bg1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(3) </a:t>
                </a:r>
                <a:r>
                  <a:rPr lang="ko-KR" altLang="en-US" sz="900" dirty="0">
                    <a:solidFill>
                      <a:schemeClr val="bg1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아이디어 구체화</a:t>
                </a:r>
                <a:endParaRPr lang="en-US" altLang="ko-KR" sz="900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sp>
            <p:nvSpPr>
              <p:cNvPr id="166" name="TextBox 165">
                <a:extLst>
                  <a:ext uri="{FF2B5EF4-FFF2-40B4-BE49-F238E27FC236}">
                    <a16:creationId xmlns:a16="http://schemas.microsoft.com/office/drawing/2014/main" id="{A2CFC421-5235-9B19-BAAE-E95844E28AB1}"/>
                  </a:ext>
                </a:extLst>
              </p:cNvPr>
              <p:cNvSpPr txBox="1"/>
              <p:nvPr/>
            </p:nvSpPr>
            <p:spPr>
              <a:xfrm>
                <a:off x="8774331" y="2753484"/>
                <a:ext cx="2813271" cy="195814"/>
              </a:xfrm>
              <a:prstGeom prst="rect">
                <a:avLst/>
              </a:prstGeom>
              <a:noFill/>
              <a:effectLst/>
            </p:spPr>
            <p:txBody>
              <a:bodyPr wrap="none" lIns="0" tIns="72000" rIns="0" bIns="0" rtlCol="0" anchor="t">
                <a:spAutoFit/>
              </a:bodyPr>
              <a:lstStyle>
                <a:defPPr>
                  <a:defRPr lang="ko-KR"/>
                </a:defPPr>
                <a:lvl1pPr algn="ctr">
                  <a:defRPr sz="80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defRPr>
                </a:lvl1pPr>
              </a:lstStyle>
              <a:p>
                <a:pPr>
                  <a:spcAft>
                    <a:spcPts val="300"/>
                  </a:spcAft>
                </a:pPr>
                <a:r>
                  <a:rPr lang="ko-KR" altLang="en-US" dirty="0">
                    <a:solidFill>
                      <a:schemeClr val="tx1"/>
                    </a:solidFill>
                  </a:rPr>
                  <a:t>부챗살이 박힌 대상이 있다면 </a:t>
                </a:r>
                <a:r>
                  <a:rPr lang="ko-KR" altLang="en-US" dirty="0"/>
                  <a:t>번개가 유도</a:t>
                </a:r>
                <a:r>
                  <a:rPr lang="ko-KR" altLang="en-US" dirty="0">
                    <a:solidFill>
                      <a:schemeClr val="tx1"/>
                    </a:solidFill>
                  </a:rPr>
                  <a:t>되어 </a:t>
                </a:r>
                <a:r>
                  <a:rPr lang="ko-KR" altLang="en-US" dirty="0"/>
                  <a:t>피해를 한 곳에 집중</a:t>
                </a:r>
                <a:r>
                  <a:rPr lang="ko-KR" altLang="en-US" dirty="0">
                    <a:solidFill>
                      <a:schemeClr val="tx1"/>
                    </a:solidFill>
                  </a:rPr>
                  <a:t>한다</a:t>
                </a:r>
                <a:r>
                  <a:rPr lang="en-US" altLang="ko-KR" dirty="0">
                    <a:solidFill>
                      <a:schemeClr val="tx1"/>
                    </a:solidFill>
                  </a:rPr>
                  <a:t>.</a:t>
                </a:r>
              </a:p>
            </p:txBody>
          </p:sp>
          <p:grpSp>
            <p:nvGrpSpPr>
              <p:cNvPr id="49" name="그룹 48">
                <a:extLst>
                  <a:ext uri="{FF2B5EF4-FFF2-40B4-BE49-F238E27FC236}">
                    <a16:creationId xmlns:a16="http://schemas.microsoft.com/office/drawing/2014/main" id="{2B22CF72-5B09-86D6-1697-564457F0889C}"/>
                  </a:ext>
                </a:extLst>
              </p:cNvPr>
              <p:cNvGrpSpPr/>
              <p:nvPr/>
            </p:nvGrpSpPr>
            <p:grpSpPr>
              <a:xfrm>
                <a:off x="8817333" y="3233629"/>
                <a:ext cx="2727266" cy="763620"/>
                <a:chOff x="8845480" y="3233629"/>
                <a:chExt cx="2727266" cy="763620"/>
              </a:xfrm>
            </p:grpSpPr>
            <p:grpSp>
              <p:nvGrpSpPr>
                <p:cNvPr id="53" name="그룹 52">
                  <a:extLst>
                    <a:ext uri="{FF2B5EF4-FFF2-40B4-BE49-F238E27FC236}">
                      <a16:creationId xmlns:a16="http://schemas.microsoft.com/office/drawing/2014/main" id="{A723D64B-299C-06F4-6386-696C803B86CF}"/>
                    </a:ext>
                  </a:extLst>
                </p:cNvPr>
                <p:cNvGrpSpPr/>
                <p:nvPr/>
              </p:nvGrpSpPr>
              <p:grpSpPr>
                <a:xfrm>
                  <a:off x="8845480" y="3233629"/>
                  <a:ext cx="1198104" cy="763620"/>
                  <a:chOff x="8741452" y="3233629"/>
                  <a:chExt cx="1198104" cy="763620"/>
                </a:xfrm>
              </p:grpSpPr>
              <p:pic>
                <p:nvPicPr>
                  <p:cNvPr id="1039" name="Picture 6">
                    <a:extLst>
                      <a:ext uri="{FF2B5EF4-FFF2-40B4-BE49-F238E27FC236}">
                        <a16:creationId xmlns:a16="http://schemas.microsoft.com/office/drawing/2014/main" id="{45AC3A94-3C54-57C5-AFF8-CF43B7B88E1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8">
                    <a:alphaModFix amt="95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6522" t="3989" r="31256" b="3115"/>
                  <a:stretch>
                    <a:fillRect/>
                  </a:stretch>
                </p:blipFill>
                <p:spPr bwMode="auto">
                  <a:xfrm flipH="1">
                    <a:off x="8741452" y="3233629"/>
                    <a:ext cx="1198104" cy="510065"/>
                  </a:xfrm>
                  <a:prstGeom prst="rect">
                    <a:avLst/>
                  </a:prstGeom>
                  <a:noFill/>
                  <a:effectLst>
                    <a:glow rad="25400">
                      <a:schemeClr val="accent4">
                        <a:lumMod val="20000"/>
                        <a:lumOff val="80000"/>
                        <a:alpha val="60000"/>
                      </a:schemeClr>
                    </a:glow>
                  </a:effectLst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1077" name="TextBox 1076">
                    <a:extLst>
                      <a:ext uri="{FF2B5EF4-FFF2-40B4-BE49-F238E27FC236}">
                        <a16:creationId xmlns:a16="http://schemas.microsoft.com/office/drawing/2014/main" id="{E5BDED7E-E8CE-3FAC-E716-CAD25CCC66B8}"/>
                      </a:ext>
                    </a:extLst>
                  </p:cNvPr>
                  <p:cNvSpPr txBox="1"/>
                  <p:nvPr/>
                </p:nvSpPr>
                <p:spPr>
                  <a:xfrm>
                    <a:off x="8934143" y="3781805"/>
                    <a:ext cx="812723" cy="215444"/>
                  </a:xfrm>
                  <a:prstGeom prst="rect">
                    <a:avLst/>
                  </a:prstGeom>
                  <a:noFill/>
                  <a:effectLst/>
                </p:spPr>
                <p:txBody>
                  <a:bodyPr wrap="none" lIns="0" tIns="0" rIns="0" bIns="0" rtlCol="0" anchor="t">
                    <a:spAutoFit/>
                  </a:bodyPr>
                  <a:lstStyle/>
                  <a:p>
                    <a:pPr algn="ctr"/>
                    <a:r>
                      <a: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&lt;</a:t>
                    </a:r>
                    <a:r>
                      <a:rPr lang="ko-KR" altLang="en-US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기본 번개 방출 예시</a:t>
                    </a:r>
                    <a:r>
                      <a: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&gt;</a:t>
                    </a:r>
                  </a:p>
                  <a:p>
                    <a:pPr algn="ctr"/>
                    <a:r>
                      <a:rPr lang="ko-KR" altLang="en-US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여러 갈래 </a:t>
                    </a:r>
                    <a:r>
                      <a: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/ </a:t>
                    </a:r>
                    <a:r>
                      <a:rPr lang="ko-KR" altLang="en-US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분산된 피해</a:t>
                    </a:r>
                    <a:endParaRPr lang="en-US" altLang="ko-KR" sz="7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endParaRPr>
                  </a:p>
                </p:txBody>
              </p:sp>
            </p:grpSp>
            <p:grpSp>
              <p:nvGrpSpPr>
                <p:cNvPr id="52" name="그룹 51">
                  <a:extLst>
                    <a:ext uri="{FF2B5EF4-FFF2-40B4-BE49-F238E27FC236}">
                      <a16:creationId xmlns:a16="http://schemas.microsoft.com/office/drawing/2014/main" id="{60A3728B-9DA1-79D7-35B0-440C236CADB1}"/>
                    </a:ext>
                  </a:extLst>
                </p:cNvPr>
                <p:cNvGrpSpPr/>
                <p:nvPr/>
              </p:nvGrpSpPr>
              <p:grpSpPr>
                <a:xfrm>
                  <a:off x="10366721" y="3350637"/>
                  <a:ext cx="1206025" cy="646612"/>
                  <a:chOff x="10366721" y="3350637"/>
                  <a:chExt cx="1206025" cy="646612"/>
                </a:xfrm>
              </p:grpSpPr>
              <p:grpSp>
                <p:nvGrpSpPr>
                  <p:cNvPr id="1050" name="그룹 1049">
                    <a:extLst>
                      <a:ext uri="{FF2B5EF4-FFF2-40B4-BE49-F238E27FC236}">
                        <a16:creationId xmlns:a16="http://schemas.microsoft.com/office/drawing/2014/main" id="{B95667FC-56AF-5424-2E77-EA599D44DCC1}"/>
                      </a:ext>
                    </a:extLst>
                  </p:cNvPr>
                  <p:cNvGrpSpPr/>
                  <p:nvPr/>
                </p:nvGrpSpPr>
                <p:grpSpPr>
                  <a:xfrm>
                    <a:off x="10366721" y="3350637"/>
                    <a:ext cx="1206025" cy="333838"/>
                    <a:chOff x="4730532" y="6675068"/>
                    <a:chExt cx="1615469" cy="340035"/>
                  </a:xfrm>
                </p:grpSpPr>
                <p:pic>
                  <p:nvPicPr>
                    <p:cNvPr id="1056" name="그림 1055" descr="빛이(가) 표시된 사진&#10;&#10;AI 생성 콘텐츠는 정확하지 않을 수 있습니다.">
                      <a:extLst>
                        <a:ext uri="{FF2B5EF4-FFF2-40B4-BE49-F238E27FC236}">
                          <a16:creationId xmlns:a16="http://schemas.microsoft.com/office/drawing/2014/main" id="{40EBA5F8-B18E-8350-9427-0AB2EE1E44B9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20247" t="38729" r="64139" b="2158"/>
                    <a:stretch>
                      <a:fillRect/>
                    </a:stretch>
                  </p:blipFill>
                  <p:spPr>
                    <a:xfrm rot="16200000">
                      <a:off x="5368249" y="6037351"/>
                      <a:ext cx="340033" cy="1615468"/>
                    </a:xfrm>
                    <a:prstGeom prst="rect">
                      <a:avLst/>
                    </a:prstGeom>
                    <a:effectLst>
                      <a:glow rad="25400">
                        <a:schemeClr val="accent4">
                          <a:lumMod val="20000"/>
                          <a:lumOff val="80000"/>
                        </a:schemeClr>
                      </a:glow>
                      <a:softEdge rad="0"/>
                    </a:effectLst>
                  </p:spPr>
                </p:pic>
                <p:pic>
                  <p:nvPicPr>
                    <p:cNvPr id="1057" name="그림 1056" descr="공구, 칼, 근접 무기, 칼날이(가) 표시된 사진&#10;&#10;AI 생성 콘텐츠는 정확하지 않을 수 있습니다.">
                      <a:extLst>
                        <a:ext uri="{FF2B5EF4-FFF2-40B4-BE49-F238E27FC236}">
                          <a16:creationId xmlns:a16="http://schemas.microsoft.com/office/drawing/2014/main" id="{C14C00B2-60FD-F117-2D70-656ABEAFD5CB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10800000">
                      <a:off x="5829819" y="6725577"/>
                      <a:ext cx="492662" cy="83211"/>
                    </a:xfrm>
                    <a:prstGeom prst="rect">
                      <a:avLst/>
                    </a:prstGeom>
                    <a:effectLst>
                      <a:glow rad="12700">
                        <a:srgbClr val="FFFF00">
                          <a:alpha val="26000"/>
                        </a:srgbClr>
                      </a:glow>
                    </a:effectLst>
                  </p:spPr>
                </p:pic>
                <p:pic>
                  <p:nvPicPr>
                    <p:cNvPr id="1058" name="그림 1057" descr="빛이(가) 표시된 사진&#10;&#10;AI 생성 콘텐츠는 정확하지 않을 수 있습니다.">
                      <a:extLst>
                        <a:ext uri="{FF2B5EF4-FFF2-40B4-BE49-F238E27FC236}">
                          <a16:creationId xmlns:a16="http://schemas.microsoft.com/office/drawing/2014/main" id="{A37487B4-1C42-46C4-067F-863274FC34BA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9">
                      <a:alphaModFix amt="50000"/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20247" t="80698" r="64139" b="2157"/>
                    <a:stretch>
                      <a:fillRect/>
                    </a:stretch>
                  </p:blipFill>
                  <p:spPr>
                    <a:xfrm rot="16200000">
                      <a:off x="5941713" y="6610815"/>
                      <a:ext cx="340033" cy="468543"/>
                    </a:xfrm>
                    <a:prstGeom prst="rect">
                      <a:avLst/>
                    </a:prstGeom>
                    <a:effectLst/>
                  </p:spPr>
                </p:pic>
              </p:grpSp>
              <p:sp>
                <p:nvSpPr>
                  <p:cNvPr id="1078" name="TextBox 1077">
                    <a:extLst>
                      <a:ext uri="{FF2B5EF4-FFF2-40B4-BE49-F238E27FC236}">
                        <a16:creationId xmlns:a16="http://schemas.microsoft.com/office/drawing/2014/main" id="{F99253D7-12EE-F29E-281F-8F5CF5EA0B2C}"/>
                      </a:ext>
                    </a:extLst>
                  </p:cNvPr>
                  <p:cNvSpPr txBox="1"/>
                  <p:nvPr/>
                </p:nvSpPr>
                <p:spPr>
                  <a:xfrm>
                    <a:off x="10601844" y="3781805"/>
                    <a:ext cx="735779" cy="215444"/>
                  </a:xfrm>
                  <a:prstGeom prst="rect">
                    <a:avLst/>
                  </a:prstGeom>
                  <a:noFill/>
                  <a:effectLst/>
                </p:spPr>
                <p:txBody>
                  <a:bodyPr wrap="none" lIns="0" tIns="0" rIns="0" bIns="0" rtlCol="0" anchor="t">
                    <a:spAutoFit/>
                  </a:bodyPr>
                  <a:lstStyle/>
                  <a:p>
                    <a:pPr algn="ctr"/>
                    <a:r>
                      <a: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&lt;</a:t>
                    </a:r>
                    <a:r>
                      <a:rPr lang="ko-KR" altLang="en-US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번개 유도 예시</a:t>
                    </a:r>
                    <a:r>
                      <a: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&gt;</a:t>
                    </a:r>
                  </a:p>
                  <a:p>
                    <a:pPr algn="ctr"/>
                    <a:r>
                      <a:rPr lang="ko-KR" altLang="en-US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한 갈래 </a:t>
                    </a:r>
                    <a:r>
                      <a: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/ </a:t>
                    </a:r>
                    <a:r>
                      <a:rPr lang="ko-KR" altLang="en-US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집중된 피해</a:t>
                    </a:r>
                    <a:endParaRPr lang="en-US" altLang="ko-KR" sz="7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endParaRPr>
                  </a:p>
                </p:txBody>
              </p:sp>
            </p:grpSp>
          </p:grp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A1CE9E27-8FED-C1D2-F01F-C82F9B740F42}"/>
                  </a:ext>
                </a:extLst>
              </p:cNvPr>
              <p:cNvSpPr txBox="1"/>
              <p:nvPr/>
            </p:nvSpPr>
            <p:spPr>
              <a:xfrm>
                <a:off x="9111763" y="2970508"/>
                <a:ext cx="2138406" cy="107722"/>
              </a:xfrm>
              <a:prstGeom prst="rect">
                <a:avLst/>
              </a:prstGeom>
              <a:noFill/>
              <a:effectLst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:r>
                  <a:rPr lang="ko-KR" altLang="en-US" sz="7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부챗살 발사 →  </a:t>
                </a:r>
                <a:r>
                  <a:rPr lang="ko-KR" altLang="en-US" sz="7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AFCBC"/>
                    </a:highlight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‘</a:t>
                </a:r>
                <a:r>
                  <a:rPr lang="ko-KR" altLang="en-US" sz="7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AFCBC"/>
                    </a:highlight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천뢰침</a:t>
                </a:r>
                <a:r>
                  <a:rPr lang="ko-KR" altLang="en-US" sz="7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AFCBC"/>
                    </a:highlight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</a:t>
                </a:r>
                <a:r>
                  <a:rPr lang="en-US" altLang="ko-KR" sz="7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AFCBC"/>
                    </a:highlight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- </a:t>
                </a:r>
                <a:r>
                  <a:rPr lang="ko-KR" altLang="en-US" sz="7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AFCBC"/>
                    </a:highlight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식’</a:t>
                </a:r>
                <a:r>
                  <a:rPr lang="ko-KR" altLang="en-US" sz="7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효과 부여 →</a:t>
                </a:r>
                <a:r>
                  <a:rPr lang="en-US" altLang="ko-KR" sz="7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</a:t>
                </a:r>
                <a:r>
                  <a:rPr lang="ko-KR" altLang="en-US" sz="7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대상에게 </a:t>
                </a:r>
                <a:r>
                  <a:rPr lang="ko-KR" altLang="en-US" sz="7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AFCBC"/>
                    </a:highlight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번개 유도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915002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직사각형 98">
            <a:extLst>
              <a:ext uri="{FF2B5EF4-FFF2-40B4-BE49-F238E27FC236}">
                <a16:creationId xmlns:a16="http://schemas.microsoft.com/office/drawing/2014/main" id="{FD8EDBFF-A0EB-7C17-71AC-FB3AF61A30E0}"/>
              </a:ext>
            </a:extLst>
          </p:cNvPr>
          <p:cNvSpPr/>
          <p:nvPr/>
        </p:nvSpPr>
        <p:spPr>
          <a:xfrm>
            <a:off x="2768870" y="905593"/>
            <a:ext cx="9231043" cy="3895690"/>
          </a:xfrm>
          <a:prstGeom prst="rect">
            <a:avLst/>
          </a:prstGeom>
          <a:noFill/>
          <a:ln w="635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3675F095-D769-43CE-E9AB-1370D3CFA805}"/>
              </a:ext>
            </a:extLst>
          </p:cNvPr>
          <p:cNvSpPr/>
          <p:nvPr/>
        </p:nvSpPr>
        <p:spPr>
          <a:xfrm>
            <a:off x="2768870" y="4948518"/>
            <a:ext cx="9231043" cy="1720570"/>
          </a:xfrm>
          <a:prstGeom prst="rect">
            <a:avLst/>
          </a:prstGeom>
          <a:noFill/>
          <a:ln w="635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533952FE-1290-B2A1-2657-F7912CE39C92}"/>
              </a:ext>
            </a:extLst>
          </p:cNvPr>
          <p:cNvGrpSpPr/>
          <p:nvPr/>
        </p:nvGrpSpPr>
        <p:grpSpPr>
          <a:xfrm>
            <a:off x="6623800" y="5952407"/>
            <a:ext cx="1811393" cy="411022"/>
            <a:chOff x="5379485" y="950323"/>
            <a:chExt cx="1811393" cy="411022"/>
          </a:xfrm>
        </p:grpSpPr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1F55C474-9496-6B09-C10B-15D6158E970A}"/>
                </a:ext>
              </a:extLst>
            </p:cNvPr>
            <p:cNvGrpSpPr/>
            <p:nvPr/>
          </p:nvGrpSpPr>
          <p:grpSpPr>
            <a:xfrm>
              <a:off x="5379485" y="950323"/>
              <a:ext cx="735311" cy="153888"/>
              <a:chOff x="652390" y="4078775"/>
              <a:chExt cx="735311" cy="153888"/>
            </a:xfrm>
          </p:grpSpPr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E37C63ED-4FF7-9C04-412A-093AEB0ED093}"/>
                  </a:ext>
                </a:extLst>
              </p:cNvPr>
              <p:cNvSpPr txBox="1"/>
              <p:nvPr/>
            </p:nvSpPr>
            <p:spPr>
              <a:xfrm>
                <a:off x="652390" y="4078775"/>
                <a:ext cx="735311" cy="153888"/>
              </a:xfrm>
              <a:prstGeom prst="rect">
                <a:avLst/>
              </a:prstGeom>
              <a:noFill/>
              <a:effectLst/>
            </p:spPr>
            <p:txBody>
              <a:bodyPr wrap="none" lIns="72000" tIns="0" rIns="72000" bIns="0" rtlCol="0" anchor="t">
                <a:spAutoFit/>
              </a:bodyPr>
              <a:lstStyle/>
              <a:p>
                <a:r>
                  <a:rPr lang="ko-KR" altLang="en-US" sz="1000" dirty="0">
                    <a:latin typeface="페이퍼로지 6 SemiBold" pitchFamily="2" charset="-127"/>
                    <a:ea typeface="페이퍼로지 6 SemiBold" pitchFamily="2" charset="-127"/>
                    <a:cs typeface="Pretendard" panose="02000503000000020004" pitchFamily="2" charset="-127"/>
                  </a:rPr>
                  <a:t>전투 스타일</a:t>
                </a:r>
              </a:p>
            </p:txBody>
          </p:sp>
          <p:cxnSp>
            <p:nvCxnSpPr>
              <p:cNvPr id="56" name="직선 연결선 55">
                <a:extLst>
                  <a:ext uri="{FF2B5EF4-FFF2-40B4-BE49-F238E27FC236}">
                    <a16:creationId xmlns:a16="http://schemas.microsoft.com/office/drawing/2014/main" id="{C914883F-B603-33B0-6FAE-04641B9BD01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2390" y="4092719"/>
                <a:ext cx="0" cy="126000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B5A758F6-C4F5-2848-F0F3-A016087A8BF3}"/>
                </a:ext>
              </a:extLst>
            </p:cNvPr>
            <p:cNvSpPr txBox="1"/>
            <p:nvPr/>
          </p:nvSpPr>
          <p:spPr>
            <a:xfrm>
              <a:off x="5379485" y="1207457"/>
              <a:ext cx="1811393" cy="153888"/>
            </a:xfrm>
            <a:prstGeom prst="rect">
              <a:avLst/>
            </a:prstGeom>
            <a:noFill/>
            <a:effectLst/>
          </p:spPr>
          <p:txBody>
            <a:bodyPr wrap="none" lIns="0" tIns="0" rIns="0" bIns="0" rtlCol="0" anchor="t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번개 유도 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/ 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단일 대상 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/ 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방어 무시</a:t>
              </a:r>
            </a:p>
          </p:txBody>
        </p:sp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67A82515-16DD-692C-E0F8-2E3A0D490F8B}"/>
              </a:ext>
            </a:extLst>
          </p:cNvPr>
          <p:cNvGrpSpPr/>
          <p:nvPr/>
        </p:nvGrpSpPr>
        <p:grpSpPr>
          <a:xfrm>
            <a:off x="3149194" y="5627220"/>
            <a:ext cx="3020058" cy="872687"/>
            <a:chOff x="2257108" y="950323"/>
            <a:chExt cx="3020058" cy="872687"/>
          </a:xfrm>
        </p:grpSpPr>
        <p:grpSp>
          <p:nvGrpSpPr>
            <p:cNvPr id="73" name="그룹 72">
              <a:extLst>
                <a:ext uri="{FF2B5EF4-FFF2-40B4-BE49-F238E27FC236}">
                  <a16:creationId xmlns:a16="http://schemas.microsoft.com/office/drawing/2014/main" id="{817013E6-2B58-F9AE-186C-A71C072D24DC}"/>
                </a:ext>
              </a:extLst>
            </p:cNvPr>
            <p:cNvGrpSpPr/>
            <p:nvPr/>
          </p:nvGrpSpPr>
          <p:grpSpPr>
            <a:xfrm>
              <a:off x="2257108" y="950323"/>
              <a:ext cx="623101" cy="153888"/>
              <a:chOff x="652390" y="4078775"/>
              <a:chExt cx="623101" cy="153888"/>
            </a:xfrm>
          </p:grpSpPr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C2FC2D0E-33B9-96C8-9807-AF82B94806BA}"/>
                  </a:ext>
                </a:extLst>
              </p:cNvPr>
              <p:cNvSpPr txBox="1"/>
              <p:nvPr/>
            </p:nvSpPr>
            <p:spPr>
              <a:xfrm>
                <a:off x="652390" y="4078775"/>
                <a:ext cx="623101" cy="153888"/>
              </a:xfrm>
              <a:prstGeom prst="rect">
                <a:avLst/>
              </a:prstGeom>
              <a:noFill/>
              <a:effectLst/>
            </p:spPr>
            <p:txBody>
              <a:bodyPr wrap="none" lIns="72000" tIns="0" rIns="72000" bIns="0" rtlCol="0" anchor="t">
                <a:spAutoFit/>
              </a:bodyPr>
              <a:lstStyle/>
              <a:p>
                <a:r>
                  <a:rPr lang="ko-KR" altLang="en-US" sz="1000" dirty="0">
                    <a:latin typeface="페이퍼로지 6 SemiBold" pitchFamily="2" charset="-127"/>
                    <a:ea typeface="페이퍼로지 6 SemiBold" pitchFamily="2" charset="-127"/>
                    <a:cs typeface="Pretendard" panose="02000503000000020004" pitchFamily="2" charset="-127"/>
                  </a:rPr>
                  <a:t>기획 의도</a:t>
                </a:r>
              </a:p>
            </p:txBody>
          </p:sp>
          <p:cxnSp>
            <p:nvCxnSpPr>
              <p:cNvPr id="76" name="직선 연결선 75">
                <a:extLst>
                  <a:ext uri="{FF2B5EF4-FFF2-40B4-BE49-F238E27FC236}">
                    <a16:creationId xmlns:a16="http://schemas.microsoft.com/office/drawing/2014/main" id="{4E24A1C8-E2D0-D161-5A91-CA7A1C24291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2390" y="4092719"/>
                <a:ext cx="0" cy="126000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9689FBB9-6BE7-1059-1B98-8152BF24F573}"/>
                </a:ext>
              </a:extLst>
            </p:cNvPr>
            <p:cNvSpPr txBox="1"/>
            <p:nvPr/>
          </p:nvSpPr>
          <p:spPr>
            <a:xfrm>
              <a:off x="2257108" y="1207457"/>
              <a:ext cx="3020058" cy="615553"/>
            </a:xfrm>
            <a:prstGeom prst="rect">
              <a:avLst/>
            </a:prstGeom>
            <a:noFill/>
            <a:effectLst/>
          </p:spPr>
          <p:txBody>
            <a:bodyPr wrap="none" lIns="0" tIns="0" rIns="0" bIns="0" rtlCol="0" anchor="t">
              <a:spAutoFit/>
            </a:bodyPr>
            <a:lstStyle/>
            <a:p>
              <a:pPr marL="171450" indent="-17145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여유롭고 절제된 동작에 대비되는 강렬하고 파괴적인 전투</a:t>
              </a:r>
              <a:endPara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  <a:p>
              <a:pPr marL="171450" indent="-17145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한 곳에 피해 집중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&amp; 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방어 무시</a:t>
              </a:r>
              <a:endPara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  <a:p>
              <a:pPr marL="171450" lvl="0" indent="-171450" defTabSz="914400">
                <a:spcAft>
                  <a:spcPts val="600"/>
                </a:spcAft>
                <a:buFont typeface="Arial" panose="020B0604020202020204" pitchFamily="34" charset="0"/>
                <a:buChar char="•"/>
                <a:defRPr/>
              </a:pP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파티 조합의 핵심으로 구매 욕구 자극</a:t>
              </a:r>
              <a:endPara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sp>
        <p:nvSpPr>
          <p:cNvPr id="67" name="TextBox 66">
            <a:extLst>
              <a:ext uri="{FF2B5EF4-FFF2-40B4-BE49-F238E27FC236}">
                <a16:creationId xmlns:a16="http://schemas.microsoft.com/office/drawing/2014/main" id="{E8352A84-ECC4-9A44-6743-6ADC7726B102}"/>
              </a:ext>
            </a:extLst>
          </p:cNvPr>
          <p:cNvSpPr txBox="1"/>
          <p:nvPr/>
        </p:nvSpPr>
        <p:spPr>
          <a:xfrm>
            <a:off x="6096000" y="5105008"/>
            <a:ext cx="2468625" cy="153888"/>
          </a:xfrm>
          <a:prstGeom prst="rect">
            <a:avLst/>
          </a:prstGeom>
          <a:noFill/>
          <a:effectLst/>
        </p:spPr>
        <p:txBody>
          <a:bodyPr wrap="none" lIns="0" tIns="0" rIns="0" bIns="0" rtlCol="0" anchor="t">
            <a:spAutoFit/>
          </a:bodyPr>
          <a:lstStyle/>
          <a:p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이를 바탕으로 기획 의도 확장 및 전투 스타일 정립</a:t>
            </a:r>
          </a:p>
        </p:txBody>
      </p:sp>
    </p:spTree>
    <p:extLst>
      <p:ext uri="{BB962C8B-B14F-4D97-AF65-F5344CB8AC3E}">
        <p14:creationId xmlns:p14="http://schemas.microsoft.com/office/powerpoint/2010/main" val="5887405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2257CA-DA29-C591-78EB-027218B4D9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인간의 얼굴, 댄스, 사람, 의류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6355065A-3103-07AF-5E50-6089D2D0E9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96" t="5566"/>
          <a:stretch>
            <a:fillRect/>
          </a:stretch>
        </p:blipFill>
        <p:spPr>
          <a:xfrm>
            <a:off x="204357" y="1816184"/>
            <a:ext cx="2424251" cy="382621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4A5F62E-DC3D-F6A2-6DBF-6517ED38B09B}"/>
              </a:ext>
            </a:extLst>
          </p:cNvPr>
          <p:cNvSpPr txBox="1"/>
          <p:nvPr/>
        </p:nvSpPr>
        <p:spPr>
          <a:xfrm>
            <a:off x="290508" y="538432"/>
            <a:ext cx="1324080" cy="169277"/>
          </a:xfrm>
          <a:prstGeom prst="rect">
            <a:avLst/>
          </a:prstGeom>
          <a:noFill/>
          <a:effectLst/>
        </p:spPr>
        <p:txBody>
          <a:bodyPr wrap="none" lIns="0" tIns="0" rIns="0" bIns="0" rtlCol="0" anchor="t">
            <a:spAutoFit/>
          </a:bodyPr>
          <a:lstStyle/>
          <a:p>
            <a:r>
              <a: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(1) 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도사 가람 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/</a:t>
            </a:r>
            <a:r>
              <a: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1100" dirty="0">
                <a:solidFill>
                  <a:srgbClr val="0070C0"/>
                </a:solidFill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도사 다온</a:t>
            </a:r>
            <a:endParaRPr lang="en-US" altLang="ko-KR" sz="1100" dirty="0">
              <a:solidFill>
                <a:srgbClr val="0070C0"/>
              </a:solidFill>
              <a:latin typeface="페이퍼로지 6 SemiBold" pitchFamily="2" charset="-127"/>
              <a:ea typeface="페이퍼로지 6 SemiBold" pitchFamily="2" charset="-127"/>
              <a:cs typeface="Pretendard" panose="02000503000000020004" pitchFamily="2" charset="-127"/>
            </a:endParaRPr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39F38256-58F2-8259-7BB9-30007F459403}"/>
              </a:ext>
            </a:extLst>
          </p:cNvPr>
          <p:cNvGrpSpPr/>
          <p:nvPr/>
        </p:nvGrpSpPr>
        <p:grpSpPr>
          <a:xfrm>
            <a:off x="0" y="0"/>
            <a:ext cx="12192000" cy="381195"/>
            <a:chOff x="0" y="0"/>
            <a:chExt cx="12192000" cy="381195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A822C58A-8BCF-234C-EB85-BC63A9F75089}"/>
                </a:ext>
              </a:extLst>
            </p:cNvPr>
            <p:cNvSpPr/>
            <p:nvPr/>
          </p:nvSpPr>
          <p:spPr>
            <a:xfrm>
              <a:off x="0" y="0"/>
              <a:ext cx="12192000" cy="38119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B2B74819-81CB-96A0-456D-E926E22D4D77}"/>
                </a:ext>
              </a:extLst>
            </p:cNvPr>
            <p:cNvGrpSpPr/>
            <p:nvPr/>
          </p:nvGrpSpPr>
          <p:grpSpPr>
            <a:xfrm>
              <a:off x="192088" y="51640"/>
              <a:ext cx="7200000" cy="277915"/>
              <a:chOff x="192088" y="51640"/>
              <a:chExt cx="7200000" cy="277915"/>
            </a:xfrm>
          </p:grpSpPr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05C11AAA-0054-ED22-FB7B-94BAD4624569}"/>
                  </a:ext>
                </a:extLst>
              </p:cNvPr>
              <p:cNvGrpSpPr/>
              <p:nvPr/>
            </p:nvGrpSpPr>
            <p:grpSpPr>
              <a:xfrm>
                <a:off x="192088" y="51640"/>
                <a:ext cx="1440000" cy="277915"/>
                <a:chOff x="192088" y="2355329"/>
                <a:chExt cx="1440000" cy="277915"/>
              </a:xfrm>
            </p:grpSpPr>
            <p:sp>
              <p:nvSpPr>
                <p:cNvPr id="39" name="직사각형 38">
                  <a:extLst>
                    <a:ext uri="{FF2B5EF4-FFF2-40B4-BE49-F238E27FC236}">
                      <a16:creationId xmlns:a16="http://schemas.microsoft.com/office/drawing/2014/main" id="{5BAC41D8-6CC4-D06E-14B4-46D5A4C7F75B}"/>
                    </a:ext>
                  </a:extLst>
                </p:cNvPr>
                <p:cNvSpPr/>
                <p:nvPr/>
              </p:nvSpPr>
              <p:spPr>
                <a:xfrm>
                  <a:off x="19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A86A17A8-C64C-CF29-AE5C-4771CA96995D}"/>
                    </a:ext>
                  </a:extLst>
                </p:cNvPr>
                <p:cNvSpPr txBox="1"/>
                <p:nvPr/>
              </p:nvSpPr>
              <p:spPr>
                <a:xfrm>
                  <a:off x="743772" y="2417342"/>
                  <a:ext cx="336631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chemeClr val="bg1">
                          <a:lumMod val="6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Medium" panose="02000603000000020004" pitchFamily="2" charset="-127"/>
                    </a:rPr>
                    <a:t>프로필</a:t>
                  </a:r>
                </a:p>
              </p:txBody>
            </p:sp>
          </p:grpSp>
          <p:grpSp>
            <p:nvGrpSpPr>
              <p:cNvPr id="25" name="그룹 24">
                <a:extLst>
                  <a:ext uri="{FF2B5EF4-FFF2-40B4-BE49-F238E27FC236}">
                    <a16:creationId xmlns:a16="http://schemas.microsoft.com/office/drawing/2014/main" id="{8023F2FA-E844-7A0A-4850-6ADA8FBC0AE0}"/>
                  </a:ext>
                </a:extLst>
              </p:cNvPr>
              <p:cNvGrpSpPr/>
              <p:nvPr/>
            </p:nvGrpSpPr>
            <p:grpSpPr>
              <a:xfrm>
                <a:off x="1632088" y="51640"/>
                <a:ext cx="1440000" cy="277915"/>
                <a:chOff x="1632088" y="2355329"/>
                <a:chExt cx="1440000" cy="277915"/>
              </a:xfrm>
            </p:grpSpPr>
            <p:sp>
              <p:nvSpPr>
                <p:cNvPr id="40" name="직사각형 39">
                  <a:extLst>
                    <a:ext uri="{FF2B5EF4-FFF2-40B4-BE49-F238E27FC236}">
                      <a16:creationId xmlns:a16="http://schemas.microsoft.com/office/drawing/2014/main" id="{F04873C0-FE03-A0A0-3188-1B225D65BE43}"/>
                    </a:ext>
                  </a:extLst>
                </p:cNvPr>
                <p:cNvSpPr/>
                <p:nvPr/>
              </p:nvSpPr>
              <p:spPr>
                <a:xfrm>
                  <a:off x="163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4F4555AF-5396-1BE2-75A4-ADFC1AE022F1}"/>
                    </a:ext>
                  </a:extLst>
                </p:cNvPr>
                <p:cNvSpPr txBox="1"/>
                <p:nvPr/>
              </p:nvSpPr>
              <p:spPr>
                <a:xfrm>
                  <a:off x="1935308" y="2386564"/>
                  <a:ext cx="833562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400" dirty="0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latin typeface="페이퍼로지 6 SemiBold" pitchFamily="2" charset="-127"/>
                      <a:ea typeface="페이퍼로지 6 SemiBold" pitchFamily="2" charset="-127"/>
                      <a:cs typeface="Pretendard Medium" panose="02000603000000020004" pitchFamily="2" charset="-127"/>
                    </a:rPr>
                    <a:t>신규 캐릭터</a:t>
                  </a:r>
                </a:p>
              </p:txBody>
            </p:sp>
          </p:grpSp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C6144853-1F41-2764-C10A-4AF88895B6CD}"/>
                  </a:ext>
                </a:extLst>
              </p:cNvPr>
              <p:cNvGrpSpPr/>
              <p:nvPr/>
            </p:nvGrpSpPr>
            <p:grpSpPr>
              <a:xfrm>
                <a:off x="3072088" y="51640"/>
                <a:ext cx="1440000" cy="277915"/>
                <a:chOff x="3072088" y="2355329"/>
                <a:chExt cx="1440000" cy="277915"/>
              </a:xfrm>
            </p:grpSpPr>
            <p:sp>
              <p:nvSpPr>
                <p:cNvPr id="41" name="직사각형 40">
                  <a:extLst>
                    <a:ext uri="{FF2B5EF4-FFF2-40B4-BE49-F238E27FC236}">
                      <a16:creationId xmlns:a16="http://schemas.microsoft.com/office/drawing/2014/main" id="{BE851CCD-763C-7E7E-EED6-FD2BE2B4749B}"/>
                    </a:ext>
                  </a:extLst>
                </p:cNvPr>
                <p:cNvSpPr/>
                <p:nvPr/>
              </p:nvSpPr>
              <p:spPr>
                <a:xfrm>
                  <a:off x="307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25D9F022-1F16-2D07-1A23-C7D2AD1269A9}"/>
                    </a:ext>
                  </a:extLst>
                </p:cNvPr>
                <p:cNvSpPr txBox="1"/>
                <p:nvPr/>
              </p:nvSpPr>
              <p:spPr>
                <a:xfrm>
                  <a:off x="3623773" y="2417342"/>
                  <a:ext cx="336631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 err="1">
                      <a:solidFill>
                        <a:schemeClr val="bg1">
                          <a:lumMod val="6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Medium" panose="02000603000000020004" pitchFamily="2" charset="-127"/>
                    </a:rPr>
                    <a:t>역기획</a:t>
                  </a:r>
                  <a:endParaRPr lang="ko-KR" altLang="en-US" sz="1000" dirty="0">
                    <a:solidFill>
                      <a:schemeClr val="bg1">
                        <a:lumMod val="65000"/>
                      </a:schemeClr>
                    </a:solidFill>
                    <a:latin typeface="페이퍼로지 5 Medium" pitchFamily="2" charset="-127"/>
                    <a:ea typeface="페이퍼로지 5 Medium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  <p:grpSp>
            <p:nvGrpSpPr>
              <p:cNvPr id="28" name="그룹 27">
                <a:extLst>
                  <a:ext uri="{FF2B5EF4-FFF2-40B4-BE49-F238E27FC236}">
                    <a16:creationId xmlns:a16="http://schemas.microsoft.com/office/drawing/2014/main" id="{42844647-2E90-6187-B3DB-FCB7CF8CFAA9}"/>
                  </a:ext>
                </a:extLst>
              </p:cNvPr>
              <p:cNvGrpSpPr/>
              <p:nvPr/>
            </p:nvGrpSpPr>
            <p:grpSpPr>
              <a:xfrm>
                <a:off x="4512088" y="51640"/>
                <a:ext cx="1440000" cy="277915"/>
                <a:chOff x="4512088" y="2355329"/>
                <a:chExt cx="1440000" cy="277915"/>
              </a:xfrm>
            </p:grpSpPr>
            <p:sp>
              <p:nvSpPr>
                <p:cNvPr id="42" name="직사각형 41">
                  <a:extLst>
                    <a:ext uri="{FF2B5EF4-FFF2-40B4-BE49-F238E27FC236}">
                      <a16:creationId xmlns:a16="http://schemas.microsoft.com/office/drawing/2014/main" id="{B07EC4D0-E0CC-601A-2BA1-6A6B63F43083}"/>
                    </a:ext>
                  </a:extLst>
                </p:cNvPr>
                <p:cNvSpPr/>
                <p:nvPr/>
              </p:nvSpPr>
              <p:spPr>
                <a:xfrm>
                  <a:off x="451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29A1BDEB-B9DD-A832-6833-BBC846E2CC54}"/>
                    </a:ext>
                  </a:extLst>
                </p:cNvPr>
                <p:cNvSpPr txBox="1"/>
                <p:nvPr/>
              </p:nvSpPr>
              <p:spPr>
                <a:xfrm>
                  <a:off x="4810498" y="2417342"/>
                  <a:ext cx="843180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chemeClr val="bg1">
                          <a:lumMod val="6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Medium" panose="02000603000000020004" pitchFamily="2" charset="-127"/>
                    </a:rPr>
                    <a:t>팀 프로젝트 경험</a:t>
                  </a:r>
                </a:p>
              </p:txBody>
            </p:sp>
          </p:grp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D33FA8F1-D613-4006-0D4D-9FF729F98A12}"/>
                  </a:ext>
                </a:extLst>
              </p:cNvPr>
              <p:cNvGrpSpPr/>
              <p:nvPr/>
            </p:nvGrpSpPr>
            <p:grpSpPr>
              <a:xfrm>
                <a:off x="5952088" y="51640"/>
                <a:ext cx="1440000" cy="277915"/>
                <a:chOff x="5952088" y="2355329"/>
                <a:chExt cx="1440000" cy="277915"/>
              </a:xfrm>
            </p:grpSpPr>
            <p:sp>
              <p:nvSpPr>
                <p:cNvPr id="43" name="직사각형 42">
                  <a:extLst>
                    <a:ext uri="{FF2B5EF4-FFF2-40B4-BE49-F238E27FC236}">
                      <a16:creationId xmlns:a16="http://schemas.microsoft.com/office/drawing/2014/main" id="{033C1461-A6B9-A055-DA3F-09971698D609}"/>
                    </a:ext>
                  </a:extLst>
                </p:cNvPr>
                <p:cNvSpPr/>
                <p:nvPr/>
              </p:nvSpPr>
              <p:spPr>
                <a:xfrm>
                  <a:off x="595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92F034FC-36DF-DF57-0AC2-2B6F04B77B9D}"/>
                    </a:ext>
                  </a:extLst>
                </p:cNvPr>
                <p:cNvSpPr txBox="1"/>
                <p:nvPr/>
              </p:nvSpPr>
              <p:spPr>
                <a:xfrm>
                  <a:off x="6503773" y="2417342"/>
                  <a:ext cx="336631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chemeClr val="bg1">
                          <a:lumMod val="6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Medium" panose="02000603000000020004" pitchFamily="2" charset="-127"/>
                    </a:rPr>
                    <a:t>마무리</a:t>
                  </a:r>
                </a:p>
              </p:txBody>
            </p:sp>
          </p:grpSp>
          <p:cxnSp>
            <p:nvCxnSpPr>
              <p:cNvPr id="35" name="직선 연결선 34">
                <a:extLst>
                  <a:ext uri="{FF2B5EF4-FFF2-40B4-BE49-F238E27FC236}">
                    <a16:creationId xmlns:a16="http://schemas.microsoft.com/office/drawing/2014/main" id="{3F8DC4FC-B24A-B3D5-0FE7-CB257682A9F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3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직선 연결선 35">
                <a:extLst>
                  <a:ext uri="{FF2B5EF4-FFF2-40B4-BE49-F238E27FC236}">
                    <a16:creationId xmlns:a16="http://schemas.microsoft.com/office/drawing/2014/main" id="{DDE75B91-FF66-91CD-05AA-455D969DDAE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7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>
                <a:extLst>
                  <a:ext uri="{FF2B5EF4-FFF2-40B4-BE49-F238E27FC236}">
                    <a16:creationId xmlns:a16="http://schemas.microsoft.com/office/drawing/2014/main" id="{636058CE-2BB0-D15B-E093-5E60F3AC8FA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1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>
                <a:extLst>
                  <a:ext uri="{FF2B5EF4-FFF2-40B4-BE49-F238E27FC236}">
                    <a16:creationId xmlns:a16="http://schemas.microsoft.com/office/drawing/2014/main" id="{07FAA079-C734-8732-BBF0-F6408394BC4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5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45">
                <a:extLst>
                  <a:ext uri="{FF2B5EF4-FFF2-40B4-BE49-F238E27FC236}">
                    <a16:creationId xmlns:a16="http://schemas.microsoft.com/office/drawing/2014/main" id="{E2715C3F-B188-44AC-2C60-EDE0C910BB4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연결선 46">
                <a:extLst>
                  <a:ext uri="{FF2B5EF4-FFF2-40B4-BE49-F238E27FC236}">
                    <a16:creationId xmlns:a16="http://schemas.microsoft.com/office/drawing/2014/main" id="{9ED47156-4358-9055-E9AF-9048EBE3234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9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E4A1C374-4550-DDA6-4B10-BC64D1F6AC15}"/>
              </a:ext>
            </a:extLst>
          </p:cNvPr>
          <p:cNvSpPr txBox="1"/>
          <p:nvPr/>
        </p:nvSpPr>
        <p:spPr>
          <a:xfrm>
            <a:off x="2935283" y="1749040"/>
            <a:ext cx="1715213" cy="169277"/>
          </a:xfrm>
          <a:prstGeom prst="rect">
            <a:avLst/>
          </a:prstGeom>
          <a:noFill/>
          <a:effectLst/>
        </p:spPr>
        <p:txBody>
          <a:bodyPr wrap="none" lIns="0" tIns="0" rIns="0" bIns="0" rtlCol="0" anchor="t">
            <a:spAutoFit/>
          </a:bodyPr>
          <a:lstStyle/>
          <a:p>
            <a:r>
              <a:rPr lang="ko-KR" altLang="en-US" sz="11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컨셉 </a:t>
            </a:r>
            <a:r>
              <a:rPr lang="en-US" altLang="ko-KR" sz="11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 </a:t>
            </a:r>
            <a:r>
              <a:rPr lang="ko-KR" altLang="en-US" sz="11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동양풍 도사 </a:t>
            </a:r>
            <a:r>
              <a:rPr lang="en-US" altLang="ko-KR" sz="11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/ </a:t>
            </a:r>
            <a:r>
              <a:rPr lang="ko-KR" altLang="en-US" sz="11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부채 </a:t>
            </a:r>
            <a:r>
              <a:rPr lang="en-US" altLang="ko-KR" sz="11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/ </a:t>
            </a:r>
            <a:r>
              <a:rPr lang="ko-KR" altLang="en-US" sz="11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번개</a:t>
            </a:r>
            <a:endParaRPr lang="en-US" altLang="ko-KR" sz="11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E397CB-57EB-B73C-8012-73FBE2CCF556}"/>
              </a:ext>
            </a:extLst>
          </p:cNvPr>
          <p:cNvSpPr txBox="1"/>
          <p:nvPr/>
        </p:nvSpPr>
        <p:spPr>
          <a:xfrm>
            <a:off x="3840548" y="2881648"/>
            <a:ext cx="628377" cy="169277"/>
          </a:xfrm>
          <a:prstGeom prst="rect">
            <a:avLst/>
          </a:prstGeom>
          <a:noFill/>
          <a:effectLst/>
        </p:spPr>
        <p:txBody>
          <a:bodyPr wrap="none" lIns="0" tIns="0" rIns="0" bIns="0" rtlCol="0" anchor="t">
            <a:spAutoFit/>
          </a:bodyPr>
          <a:lstStyle/>
          <a:p>
            <a:r>
              <a:rPr lang="ko-KR" altLang="en-US" sz="11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아이디어 </a:t>
            </a:r>
            <a:r>
              <a:rPr lang="en-US" altLang="ko-KR" sz="11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 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522425-3902-EDAD-C604-930D3651F828}"/>
              </a:ext>
            </a:extLst>
          </p:cNvPr>
          <p:cNvSpPr txBox="1"/>
          <p:nvPr/>
        </p:nvSpPr>
        <p:spPr>
          <a:xfrm>
            <a:off x="2935283" y="2013520"/>
            <a:ext cx="6362319" cy="169277"/>
          </a:xfrm>
          <a:prstGeom prst="rect">
            <a:avLst/>
          </a:prstGeom>
          <a:noFill/>
          <a:effectLst/>
        </p:spPr>
        <p:txBody>
          <a:bodyPr wrap="none" lIns="0" tIns="0" rIns="0" bIns="0" rtlCol="0" anchor="t">
            <a:spAutoFit/>
          </a:bodyPr>
          <a:lstStyle/>
          <a:p>
            <a:r>
              <a:rPr lang="ko-KR" altLang="en-US" sz="11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전투 스타일</a:t>
            </a:r>
            <a:r>
              <a:rPr lang="en-US" altLang="ko-KR" sz="11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 </a:t>
            </a:r>
            <a:r>
              <a:rPr lang="ko-KR" altLang="en-US" sz="11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부챗살을 피뢰침 삼아 번개를 유도하고</a:t>
            </a:r>
            <a:r>
              <a:rPr lang="en-US" altLang="ko-KR" sz="11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1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방어를 무시하는 공격으로 단일 대상에게 높은 피해를 주는 딜러</a:t>
            </a:r>
            <a:r>
              <a:rPr lang="en-US" altLang="ko-KR" sz="11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</a:p>
        </p:txBody>
      </p:sp>
      <p:sp>
        <p:nvSpPr>
          <p:cNvPr id="8" name="화살표: 아래쪽 7">
            <a:extLst>
              <a:ext uri="{FF2B5EF4-FFF2-40B4-BE49-F238E27FC236}">
                <a16:creationId xmlns:a16="http://schemas.microsoft.com/office/drawing/2014/main" id="{2E8A6DD4-0ED9-BEED-1CFB-C7C3082E8BEA}"/>
              </a:ext>
            </a:extLst>
          </p:cNvPr>
          <p:cNvSpPr/>
          <p:nvPr/>
        </p:nvSpPr>
        <p:spPr>
          <a:xfrm>
            <a:off x="3535013" y="2787092"/>
            <a:ext cx="177519" cy="358388"/>
          </a:xfrm>
          <a:prstGeom prst="downArrow">
            <a:avLst/>
          </a:prstGeom>
          <a:solidFill>
            <a:srgbClr val="FAFCBC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A6C8E2-65DE-6758-CE0E-F9EBAB92B0C0}"/>
              </a:ext>
            </a:extLst>
          </p:cNvPr>
          <p:cNvSpPr txBox="1"/>
          <p:nvPr/>
        </p:nvSpPr>
        <p:spPr>
          <a:xfrm>
            <a:off x="5152025" y="3954831"/>
            <a:ext cx="2465419" cy="507831"/>
          </a:xfrm>
          <a:prstGeom prst="rect">
            <a:avLst/>
          </a:prstGeom>
          <a:noFill/>
          <a:effectLst/>
        </p:spPr>
        <p:txBody>
          <a:bodyPr wrap="none" lIns="0" tIns="0" rIns="0" bIns="0" rtlCol="0" anchor="t">
            <a:spAutoFit/>
          </a:bodyPr>
          <a:lstStyle/>
          <a:p>
            <a:r>
              <a:rPr lang="ko-KR" altLang="en-US" sz="11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해결 과정</a:t>
            </a:r>
            <a:endParaRPr lang="en-US" altLang="ko-KR" sz="11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228600" indent="-228600">
              <a:buAutoNum type="arabicPeriod"/>
            </a:pPr>
            <a:r>
              <a:rPr lang="ko-KR" altLang="en-US" sz="11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컨셉 분석 </a:t>
            </a:r>
            <a:endParaRPr lang="en-US" altLang="ko-KR" sz="11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228600" indent="-228600">
              <a:buAutoNum type="arabicPeriod"/>
            </a:pPr>
            <a:r>
              <a:rPr lang="ko-KR" altLang="en-US" sz="11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무기 구조 분석 </a:t>
            </a:r>
            <a:r>
              <a:rPr lang="en-US" altLang="ko-KR" sz="11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 </a:t>
            </a:r>
            <a:r>
              <a:rPr lang="ko-KR" altLang="en-US" sz="11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부채 </a:t>
            </a:r>
            <a:r>
              <a:rPr lang="en-US" altLang="ko-KR" sz="11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= </a:t>
            </a:r>
            <a:r>
              <a:rPr lang="ko-KR" altLang="en-US" sz="11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부챗살 </a:t>
            </a:r>
            <a:r>
              <a:rPr lang="en-US" altLang="ko-KR" sz="11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+ </a:t>
            </a:r>
            <a:r>
              <a:rPr lang="ko-KR" altLang="en-US" sz="11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부채면 </a:t>
            </a:r>
            <a:endParaRPr lang="en-US" altLang="ko-KR" sz="11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3D94018-BDA6-E59C-08C6-2E52661CD48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568636" y="4727815"/>
            <a:ext cx="2048017" cy="1404909"/>
          </a:xfrm>
          <a:prstGeom prst="rect">
            <a:avLst/>
          </a:prstGeom>
        </p:spPr>
      </p:pic>
      <p:sp>
        <p:nvSpPr>
          <p:cNvPr id="23" name="화살표: 아래쪽 22">
            <a:extLst>
              <a:ext uri="{FF2B5EF4-FFF2-40B4-BE49-F238E27FC236}">
                <a16:creationId xmlns:a16="http://schemas.microsoft.com/office/drawing/2014/main" id="{070E4129-048C-598E-96C5-333A3375F96A}"/>
              </a:ext>
            </a:extLst>
          </p:cNvPr>
          <p:cNvSpPr/>
          <p:nvPr/>
        </p:nvSpPr>
        <p:spPr>
          <a:xfrm rot="16200000">
            <a:off x="9043610" y="5344351"/>
            <a:ext cx="177519" cy="358388"/>
          </a:xfrm>
          <a:prstGeom prst="downArrow">
            <a:avLst/>
          </a:prstGeom>
          <a:solidFill>
            <a:srgbClr val="FAFCBC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십자형 44">
            <a:extLst>
              <a:ext uri="{FF2B5EF4-FFF2-40B4-BE49-F238E27FC236}">
                <a16:creationId xmlns:a16="http://schemas.microsoft.com/office/drawing/2014/main" id="{0BF65D6F-3697-C84A-83F5-06D1391EA494}"/>
              </a:ext>
            </a:extLst>
          </p:cNvPr>
          <p:cNvSpPr/>
          <p:nvPr/>
        </p:nvSpPr>
        <p:spPr>
          <a:xfrm>
            <a:off x="9532748" y="5383637"/>
            <a:ext cx="279816" cy="279816"/>
          </a:xfrm>
          <a:prstGeom prst="plus">
            <a:avLst>
              <a:gd name="adj" fmla="val 42429"/>
            </a:avLst>
          </a:prstGeom>
          <a:solidFill>
            <a:schemeClr val="bg1">
              <a:lumMod val="75000"/>
            </a:schemeClr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D6547CE-D60A-26BE-09DA-EFA4637FA452}"/>
              </a:ext>
            </a:extLst>
          </p:cNvPr>
          <p:cNvSpPr txBox="1"/>
          <p:nvPr/>
        </p:nvSpPr>
        <p:spPr>
          <a:xfrm>
            <a:off x="9507452" y="5756926"/>
            <a:ext cx="924933" cy="169277"/>
          </a:xfrm>
          <a:prstGeom prst="rect">
            <a:avLst/>
          </a:prstGeom>
          <a:noFill/>
          <a:effectLst/>
        </p:spPr>
        <p:txBody>
          <a:bodyPr wrap="none" lIns="0" tIns="0" rIns="0" bIns="0" rtlCol="0" anchor="t">
            <a:spAutoFit/>
          </a:bodyPr>
          <a:lstStyle/>
          <a:p>
            <a:r>
              <a:rPr lang="ko-KR" altLang="en-US" sz="11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부챗살 </a:t>
            </a:r>
            <a:r>
              <a:rPr lang="en-US" altLang="ko-KR" sz="11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+ </a:t>
            </a:r>
            <a:r>
              <a:rPr lang="ko-KR" altLang="en-US" sz="11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부채면 </a:t>
            </a:r>
            <a:endParaRPr lang="en-US" altLang="ko-KR" sz="11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A6234FAA-F8F6-5D54-69BF-EEA85383712A}"/>
              </a:ext>
            </a:extLst>
          </p:cNvPr>
          <p:cNvGrpSpPr/>
          <p:nvPr/>
        </p:nvGrpSpPr>
        <p:grpSpPr>
          <a:xfrm>
            <a:off x="5152685" y="4830722"/>
            <a:ext cx="2154687" cy="1208125"/>
            <a:chOff x="2978261" y="4945248"/>
            <a:chExt cx="2154687" cy="1208125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650DA02C-DFE9-3D29-3569-9902E4E22486}"/>
                </a:ext>
              </a:extLst>
            </p:cNvPr>
            <p:cNvGrpSpPr/>
            <p:nvPr/>
          </p:nvGrpSpPr>
          <p:grpSpPr>
            <a:xfrm>
              <a:off x="2978261" y="4985888"/>
              <a:ext cx="1855416" cy="1167485"/>
              <a:chOff x="5083180" y="4983380"/>
              <a:chExt cx="1855416" cy="1167485"/>
            </a:xfrm>
          </p:grpSpPr>
          <p:sp>
            <p:nvSpPr>
              <p:cNvPr id="21" name="사다리꼴 20">
                <a:extLst>
                  <a:ext uri="{FF2B5EF4-FFF2-40B4-BE49-F238E27FC236}">
                    <a16:creationId xmlns:a16="http://schemas.microsoft.com/office/drawing/2014/main" id="{7F34F1EC-17B9-965B-153E-8CEEB15ED956}"/>
                  </a:ext>
                </a:extLst>
              </p:cNvPr>
              <p:cNvSpPr/>
              <p:nvPr/>
            </p:nvSpPr>
            <p:spPr>
              <a:xfrm rot="18000000">
                <a:off x="5583274" y="5227477"/>
                <a:ext cx="53694" cy="1053882"/>
              </a:xfrm>
              <a:prstGeom prst="trapezoid">
                <a:avLst/>
              </a:prstGeom>
              <a:solidFill>
                <a:schemeClr val="bg1">
                  <a:lumMod val="7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사다리꼴 19">
                <a:extLst>
                  <a:ext uri="{FF2B5EF4-FFF2-40B4-BE49-F238E27FC236}">
                    <a16:creationId xmlns:a16="http://schemas.microsoft.com/office/drawing/2014/main" id="{F6C79B7B-8622-796F-0E84-2F643091DEEB}"/>
                  </a:ext>
                </a:extLst>
              </p:cNvPr>
              <p:cNvSpPr/>
              <p:nvPr/>
            </p:nvSpPr>
            <p:spPr>
              <a:xfrm rot="19200000">
                <a:off x="5685605" y="5096983"/>
                <a:ext cx="53694" cy="1053882"/>
              </a:xfrm>
              <a:prstGeom prst="trapezoid">
                <a:avLst/>
              </a:prstGeom>
              <a:solidFill>
                <a:schemeClr val="bg1">
                  <a:lumMod val="7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사다리꼴 14">
                <a:extLst>
                  <a:ext uri="{FF2B5EF4-FFF2-40B4-BE49-F238E27FC236}">
                    <a16:creationId xmlns:a16="http://schemas.microsoft.com/office/drawing/2014/main" id="{01B9E73D-A18B-B265-3114-2D3D636BA46C}"/>
                  </a:ext>
                </a:extLst>
              </p:cNvPr>
              <p:cNvSpPr/>
              <p:nvPr/>
            </p:nvSpPr>
            <p:spPr>
              <a:xfrm rot="20400000">
                <a:off x="5824112" y="5015347"/>
                <a:ext cx="53694" cy="1053882"/>
              </a:xfrm>
              <a:prstGeom prst="trapezoid">
                <a:avLst/>
              </a:prstGeom>
              <a:solidFill>
                <a:schemeClr val="bg1">
                  <a:lumMod val="7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사다리꼴 15">
                <a:extLst>
                  <a:ext uri="{FF2B5EF4-FFF2-40B4-BE49-F238E27FC236}">
                    <a16:creationId xmlns:a16="http://schemas.microsoft.com/office/drawing/2014/main" id="{8B4DC610-1809-D413-9AF6-F6F014977C79}"/>
                  </a:ext>
                </a:extLst>
              </p:cNvPr>
              <p:cNvSpPr/>
              <p:nvPr/>
            </p:nvSpPr>
            <p:spPr>
              <a:xfrm>
                <a:off x="5981920" y="4983380"/>
                <a:ext cx="53694" cy="1053882"/>
              </a:xfrm>
              <a:prstGeom prst="trapezoid">
                <a:avLst/>
              </a:prstGeom>
              <a:solidFill>
                <a:schemeClr val="bg1">
                  <a:lumMod val="7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사다리꼴 16">
                <a:extLst>
                  <a:ext uri="{FF2B5EF4-FFF2-40B4-BE49-F238E27FC236}">
                    <a16:creationId xmlns:a16="http://schemas.microsoft.com/office/drawing/2014/main" id="{F585DA44-64F0-96FF-D139-DD2D0603B6AE}"/>
                  </a:ext>
                </a:extLst>
              </p:cNvPr>
              <p:cNvSpPr/>
              <p:nvPr/>
            </p:nvSpPr>
            <p:spPr>
              <a:xfrm rot="1200000">
                <a:off x="6145640" y="5015347"/>
                <a:ext cx="53694" cy="1053882"/>
              </a:xfrm>
              <a:prstGeom prst="trapezoid">
                <a:avLst/>
              </a:prstGeom>
              <a:solidFill>
                <a:schemeClr val="bg1">
                  <a:lumMod val="7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사다리꼴 17">
                <a:extLst>
                  <a:ext uri="{FF2B5EF4-FFF2-40B4-BE49-F238E27FC236}">
                    <a16:creationId xmlns:a16="http://schemas.microsoft.com/office/drawing/2014/main" id="{4A3D332D-BC17-7A1F-54F3-C9A29CE1AEDE}"/>
                  </a:ext>
                </a:extLst>
              </p:cNvPr>
              <p:cNvSpPr/>
              <p:nvPr/>
            </p:nvSpPr>
            <p:spPr>
              <a:xfrm rot="2400000">
                <a:off x="6286393" y="5096983"/>
                <a:ext cx="53694" cy="1053882"/>
              </a:xfrm>
              <a:prstGeom prst="trapezoid">
                <a:avLst/>
              </a:prstGeom>
              <a:solidFill>
                <a:schemeClr val="bg1">
                  <a:lumMod val="7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사다리꼴 18">
                <a:extLst>
                  <a:ext uri="{FF2B5EF4-FFF2-40B4-BE49-F238E27FC236}">
                    <a16:creationId xmlns:a16="http://schemas.microsoft.com/office/drawing/2014/main" id="{2DA54FA8-EAE5-FBAD-248D-ABEE57E6D70A}"/>
                  </a:ext>
                </a:extLst>
              </p:cNvPr>
              <p:cNvSpPr/>
              <p:nvPr/>
            </p:nvSpPr>
            <p:spPr>
              <a:xfrm rot="3600000">
                <a:off x="6384808" y="5227477"/>
                <a:ext cx="53694" cy="1053882"/>
              </a:xfrm>
              <a:prstGeom prst="trapezoid">
                <a:avLst/>
              </a:prstGeom>
              <a:solidFill>
                <a:schemeClr val="bg1">
                  <a:lumMod val="7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4D927294-AED0-D4B6-8068-9FC72CD0B503}"/>
                </a:ext>
              </a:extLst>
            </p:cNvPr>
            <p:cNvSpPr/>
            <p:nvPr/>
          </p:nvSpPr>
          <p:spPr>
            <a:xfrm>
              <a:off x="3026886" y="4945248"/>
              <a:ext cx="1761898" cy="771226"/>
            </a:xfrm>
            <a:custGeom>
              <a:avLst/>
              <a:gdLst>
                <a:gd name="connsiteX0" fmla="*/ 883079 w 1761898"/>
                <a:gd name="connsiteY0" fmla="*/ 7 h 771226"/>
                <a:gd name="connsiteX1" fmla="*/ 1761898 w 1761898"/>
                <a:gd name="connsiteY1" fmla="*/ 577806 h 771226"/>
                <a:gd name="connsiteX2" fmla="*/ 1403429 w 1761898"/>
                <a:gd name="connsiteY2" fmla="*/ 771226 h 771226"/>
                <a:gd name="connsiteX3" fmla="*/ 1398871 w 1761898"/>
                <a:gd name="connsiteY3" fmla="*/ 767754 h 771226"/>
                <a:gd name="connsiteX4" fmla="*/ 883079 w 1761898"/>
                <a:gd name="connsiteY4" fmla="*/ 610753 h 771226"/>
                <a:gd name="connsiteX5" fmla="*/ 365930 w 1761898"/>
                <a:gd name="connsiteY5" fmla="*/ 763916 h 771226"/>
                <a:gd name="connsiteX6" fmla="*/ 359485 w 1761898"/>
                <a:gd name="connsiteY6" fmla="*/ 768753 h 771226"/>
                <a:gd name="connsiteX7" fmla="*/ 0 w 1761898"/>
                <a:gd name="connsiteY7" fmla="*/ 571584 h 771226"/>
                <a:gd name="connsiteX8" fmla="*/ 883079 w 1761898"/>
                <a:gd name="connsiteY8" fmla="*/ 7 h 771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61898" h="771226">
                  <a:moveTo>
                    <a:pt x="883079" y="7"/>
                  </a:moveTo>
                  <a:cubicBezTo>
                    <a:pt x="1254613" y="1456"/>
                    <a:pt x="1594050" y="224626"/>
                    <a:pt x="1761898" y="577806"/>
                  </a:cubicBezTo>
                  <a:lnTo>
                    <a:pt x="1403429" y="771226"/>
                  </a:lnTo>
                  <a:lnTo>
                    <a:pt x="1398871" y="767754"/>
                  </a:lnTo>
                  <a:cubicBezTo>
                    <a:pt x="1246589" y="667633"/>
                    <a:pt x="1068846" y="611478"/>
                    <a:pt x="883079" y="610753"/>
                  </a:cubicBezTo>
                  <a:cubicBezTo>
                    <a:pt x="697189" y="610028"/>
                    <a:pt x="518958" y="664868"/>
                    <a:pt x="365930" y="763916"/>
                  </a:cubicBezTo>
                  <a:lnTo>
                    <a:pt x="359485" y="768753"/>
                  </a:lnTo>
                  <a:lnTo>
                    <a:pt x="0" y="571584"/>
                  </a:lnTo>
                  <a:cubicBezTo>
                    <a:pt x="170155" y="219364"/>
                    <a:pt x="511298" y="-1443"/>
                    <a:pt x="883079" y="7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cxnSp>
          <p:nvCxnSpPr>
            <p:cNvPr id="61" name="직선 연결선 60">
              <a:extLst>
                <a:ext uri="{FF2B5EF4-FFF2-40B4-BE49-F238E27FC236}">
                  <a16:creationId xmlns:a16="http://schemas.microsoft.com/office/drawing/2014/main" id="{DEA5EBD1-944D-11EF-B058-0EC69CE477D5}"/>
                </a:ext>
              </a:extLst>
            </p:cNvPr>
            <p:cNvCxnSpPr>
              <a:cxnSpLocks/>
              <a:stCxn id="62" idx="7"/>
              <a:endCxn id="64" idx="1"/>
            </p:cNvCxnSpPr>
            <p:nvPr/>
          </p:nvCxnSpPr>
          <p:spPr>
            <a:xfrm flipV="1">
              <a:off x="4364874" y="5120876"/>
              <a:ext cx="366238" cy="165116"/>
            </a:xfrm>
            <a:prstGeom prst="line">
              <a:avLst/>
            </a:prstGeom>
            <a:ln w="12700"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0F23E5C2-3DD9-068C-D789-127AB913A550}"/>
                </a:ext>
              </a:extLst>
            </p:cNvPr>
            <p:cNvSpPr/>
            <p:nvPr/>
          </p:nvSpPr>
          <p:spPr>
            <a:xfrm>
              <a:off x="4304518" y="5275637"/>
              <a:ext cx="70711" cy="70711"/>
            </a:xfrm>
            <a:prstGeom prst="ellipse">
              <a:avLst/>
            </a:prstGeom>
            <a:solidFill>
              <a:srgbClr val="F3FAFF"/>
            </a:solidFill>
            <a:ln w="12700">
              <a:solidFill>
                <a:schemeClr val="accent4">
                  <a:lumMod val="40000"/>
                  <a:lumOff val="60000"/>
                </a:schemeClr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ADC6CDC4-69F4-2A16-06DB-3FD47E0BA826}"/>
                </a:ext>
              </a:extLst>
            </p:cNvPr>
            <p:cNvSpPr txBox="1"/>
            <p:nvPr/>
          </p:nvSpPr>
          <p:spPr>
            <a:xfrm>
              <a:off x="4731112" y="5036237"/>
              <a:ext cx="401836" cy="169277"/>
            </a:xfrm>
            <a:prstGeom prst="rect">
              <a:avLst/>
            </a:prstGeom>
            <a:noFill/>
            <a:effectLst/>
          </p:spPr>
          <p:txBody>
            <a:bodyPr wrap="none" lIns="36000" tIns="0" rIns="0" bIns="0" rtlCol="0" anchor="t">
              <a:spAutoFit/>
            </a:bodyPr>
            <a:lstStyle/>
            <a:p>
              <a:pPr algn="ctr"/>
              <a:r>
                <a:rPr lang="ko-KR" altLang="en-US" sz="11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부채면</a:t>
              </a:r>
              <a:endParaRPr lang="en-US" altLang="ko-KR" sz="11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72D4C212-172F-7D9D-952F-4EBCA016A47A}"/>
                </a:ext>
              </a:extLst>
            </p:cNvPr>
            <p:cNvSpPr txBox="1"/>
            <p:nvPr/>
          </p:nvSpPr>
          <p:spPr>
            <a:xfrm>
              <a:off x="4521127" y="5853276"/>
              <a:ext cx="401836" cy="169277"/>
            </a:xfrm>
            <a:prstGeom prst="rect">
              <a:avLst/>
            </a:prstGeom>
            <a:noFill/>
            <a:effectLst/>
          </p:spPr>
          <p:txBody>
            <a:bodyPr wrap="none" lIns="36000" tIns="0" rIns="0" bIns="0" rtlCol="0" anchor="t">
              <a:spAutoFit/>
            </a:bodyPr>
            <a:lstStyle/>
            <a:p>
              <a:pPr algn="ctr"/>
              <a:r>
                <a:rPr lang="ko-KR" altLang="en-US" sz="11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부챗살</a:t>
              </a:r>
              <a:endParaRPr lang="en-US" altLang="ko-KR" sz="11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cxnSp>
          <p:nvCxnSpPr>
            <p:cNvPr id="69" name="직선 연결선 68">
              <a:extLst>
                <a:ext uri="{FF2B5EF4-FFF2-40B4-BE49-F238E27FC236}">
                  <a16:creationId xmlns:a16="http://schemas.microsoft.com/office/drawing/2014/main" id="{FB33EEBF-A9A4-E433-B803-BC392C86AD3B}"/>
                </a:ext>
              </a:extLst>
            </p:cNvPr>
            <p:cNvCxnSpPr>
              <a:cxnSpLocks/>
              <a:stCxn id="70" idx="6"/>
              <a:endCxn id="65" idx="1"/>
            </p:cNvCxnSpPr>
            <p:nvPr/>
          </p:nvCxnSpPr>
          <p:spPr>
            <a:xfrm>
              <a:off x="4114951" y="5885847"/>
              <a:ext cx="406176" cy="52068"/>
            </a:xfrm>
            <a:prstGeom prst="line">
              <a:avLst/>
            </a:prstGeom>
            <a:ln w="12700"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3598E1BD-293B-9F2A-8A8B-26DD597ECA31}"/>
                </a:ext>
              </a:extLst>
            </p:cNvPr>
            <p:cNvSpPr/>
            <p:nvPr/>
          </p:nvSpPr>
          <p:spPr>
            <a:xfrm>
              <a:off x="4044240" y="5850491"/>
              <a:ext cx="70711" cy="70711"/>
            </a:xfrm>
            <a:prstGeom prst="ellipse">
              <a:avLst/>
            </a:prstGeom>
            <a:solidFill>
              <a:srgbClr val="F3FAFF"/>
            </a:solidFill>
            <a:ln w="12700">
              <a:solidFill>
                <a:schemeClr val="accent4">
                  <a:lumMod val="40000"/>
                  <a:lumOff val="60000"/>
                </a:schemeClr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88" name="그림 87" descr="폰트, 텍스트, 그래픽, 타이포그래피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48E5DFE0-C261-D430-7FB0-C584B4D808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6" t="8121" r="5001" b="25585"/>
          <a:stretch>
            <a:fillRect/>
          </a:stretch>
        </p:blipFill>
        <p:spPr>
          <a:xfrm>
            <a:off x="312535" y="4208746"/>
            <a:ext cx="2207895" cy="355601"/>
          </a:xfrm>
          <a:prstGeom prst="rect">
            <a:avLst/>
          </a:prstGeom>
          <a:effectLst>
            <a:glow rad="38100">
              <a:schemeClr val="bg1">
                <a:lumMod val="85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3703402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6AC52A-82B0-8D44-6840-AD93883FA7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A82C9FA-740C-38D0-8A26-B998E335C8AC}"/>
              </a:ext>
            </a:extLst>
          </p:cNvPr>
          <p:cNvSpPr txBox="1"/>
          <p:nvPr/>
        </p:nvSpPr>
        <p:spPr>
          <a:xfrm>
            <a:off x="545151" y="2912493"/>
            <a:ext cx="5219378" cy="381195"/>
          </a:xfrm>
          <a:prstGeom prst="rect">
            <a:avLst/>
          </a:prstGeom>
          <a:noFill/>
          <a:effectLst/>
        </p:spPr>
        <p:txBody>
          <a:bodyPr wrap="none" lIns="0" tIns="0" rIns="0" bIns="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! 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전투 기획자가 되고 싶은 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‘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홍진선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’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입니다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  <a:p>
            <a:pPr>
              <a:lnSpc>
                <a:spcPct val="130000"/>
              </a:lnSpc>
            </a:pP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논리적인 사고를 바탕으로 전투를 설계하여 유저들에게 몰입감과 즐거움을 선사하는 기획자가 되겠습니다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  <a:endParaRPr lang="ko-KR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5F9A0BB-4627-4B31-BC5C-E46AC9D68D7F}"/>
              </a:ext>
            </a:extLst>
          </p:cNvPr>
          <p:cNvSpPr txBox="1"/>
          <p:nvPr/>
        </p:nvSpPr>
        <p:spPr>
          <a:xfrm>
            <a:off x="545151" y="4858251"/>
            <a:ext cx="5219378" cy="181140"/>
          </a:xfrm>
          <a:prstGeom prst="rect">
            <a:avLst/>
          </a:prstGeom>
          <a:noFill/>
          <a:effectLst/>
        </p:spPr>
        <p:txBody>
          <a:bodyPr wrap="none" lIns="0" tIns="0" rIns="0" bIns="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논리적인 사고를 바탕으로 전투를 설계하여 유저들에게 몰입감과 즐거움을 선사하는 기획자가 되겠습니다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  <a:endParaRPr lang="ko-KR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828CEDB5-D9B6-D007-F31E-1F2758D3435B}"/>
              </a:ext>
            </a:extLst>
          </p:cNvPr>
          <p:cNvGrpSpPr/>
          <p:nvPr/>
        </p:nvGrpSpPr>
        <p:grpSpPr>
          <a:xfrm>
            <a:off x="0" y="0"/>
            <a:ext cx="12192000" cy="381195"/>
            <a:chOff x="0" y="0"/>
            <a:chExt cx="12192000" cy="381195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C83E466F-78C2-A455-D1F7-EBE9C76772AF}"/>
                </a:ext>
              </a:extLst>
            </p:cNvPr>
            <p:cNvSpPr/>
            <p:nvPr/>
          </p:nvSpPr>
          <p:spPr>
            <a:xfrm>
              <a:off x="0" y="0"/>
              <a:ext cx="12192000" cy="38119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DE68879D-7B64-2732-6D0A-791230B0280C}"/>
                </a:ext>
              </a:extLst>
            </p:cNvPr>
            <p:cNvGrpSpPr/>
            <p:nvPr/>
          </p:nvGrpSpPr>
          <p:grpSpPr>
            <a:xfrm>
              <a:off x="192088" y="51640"/>
              <a:ext cx="7200000" cy="277915"/>
              <a:chOff x="192088" y="51640"/>
              <a:chExt cx="7200000" cy="277915"/>
            </a:xfrm>
          </p:grpSpPr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CE6C31F7-B162-B561-70E0-C669F6E3A1D3}"/>
                  </a:ext>
                </a:extLst>
              </p:cNvPr>
              <p:cNvGrpSpPr/>
              <p:nvPr/>
            </p:nvGrpSpPr>
            <p:grpSpPr>
              <a:xfrm>
                <a:off x="192088" y="51640"/>
                <a:ext cx="1440000" cy="277915"/>
                <a:chOff x="192088" y="2355329"/>
                <a:chExt cx="1440000" cy="277915"/>
              </a:xfrm>
            </p:grpSpPr>
            <p:sp>
              <p:nvSpPr>
                <p:cNvPr id="39" name="직사각형 38">
                  <a:extLst>
                    <a:ext uri="{FF2B5EF4-FFF2-40B4-BE49-F238E27FC236}">
                      <a16:creationId xmlns:a16="http://schemas.microsoft.com/office/drawing/2014/main" id="{2C35E7F4-4541-D710-1299-3EDE38771340}"/>
                    </a:ext>
                  </a:extLst>
                </p:cNvPr>
                <p:cNvSpPr/>
                <p:nvPr/>
              </p:nvSpPr>
              <p:spPr>
                <a:xfrm>
                  <a:off x="19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364D57EB-E126-4347-B21B-4B8F68DE741D}"/>
                    </a:ext>
                  </a:extLst>
                </p:cNvPr>
                <p:cNvSpPr txBox="1"/>
                <p:nvPr/>
              </p:nvSpPr>
              <p:spPr>
                <a:xfrm>
                  <a:off x="743772" y="2417342"/>
                  <a:ext cx="336631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chemeClr val="bg1">
                          <a:lumMod val="6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Medium" panose="02000603000000020004" pitchFamily="2" charset="-127"/>
                    </a:rPr>
                    <a:t>프로필</a:t>
                  </a:r>
                </a:p>
              </p:txBody>
            </p:sp>
          </p:grpSp>
          <p:grpSp>
            <p:nvGrpSpPr>
              <p:cNvPr id="25" name="그룹 24">
                <a:extLst>
                  <a:ext uri="{FF2B5EF4-FFF2-40B4-BE49-F238E27FC236}">
                    <a16:creationId xmlns:a16="http://schemas.microsoft.com/office/drawing/2014/main" id="{3CE431D5-ABC9-0C81-D4D0-E833CEB6E2E5}"/>
                  </a:ext>
                </a:extLst>
              </p:cNvPr>
              <p:cNvGrpSpPr/>
              <p:nvPr/>
            </p:nvGrpSpPr>
            <p:grpSpPr>
              <a:xfrm>
                <a:off x="1632088" y="51640"/>
                <a:ext cx="1440000" cy="277915"/>
                <a:chOff x="1632088" y="2355329"/>
                <a:chExt cx="1440000" cy="277915"/>
              </a:xfrm>
            </p:grpSpPr>
            <p:sp>
              <p:nvSpPr>
                <p:cNvPr id="40" name="직사각형 39">
                  <a:extLst>
                    <a:ext uri="{FF2B5EF4-FFF2-40B4-BE49-F238E27FC236}">
                      <a16:creationId xmlns:a16="http://schemas.microsoft.com/office/drawing/2014/main" id="{32E59B5F-BF5B-9B17-8E88-59426FE003B8}"/>
                    </a:ext>
                  </a:extLst>
                </p:cNvPr>
                <p:cNvSpPr/>
                <p:nvPr/>
              </p:nvSpPr>
              <p:spPr>
                <a:xfrm>
                  <a:off x="163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2A9201FA-8DCC-1A22-B9AE-BDAE84AB6A80}"/>
                    </a:ext>
                  </a:extLst>
                </p:cNvPr>
                <p:cNvSpPr txBox="1"/>
                <p:nvPr/>
              </p:nvSpPr>
              <p:spPr>
                <a:xfrm>
                  <a:off x="2057136" y="2417342"/>
                  <a:ext cx="589905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chemeClr val="bg1">
                          <a:lumMod val="6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Medium" panose="02000603000000020004" pitchFamily="2" charset="-127"/>
                    </a:rPr>
                    <a:t>신규 캐릭터</a:t>
                  </a:r>
                </a:p>
              </p:txBody>
            </p:sp>
          </p:grpSp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A5DC5331-E7D6-180E-B950-EF5F5D7CD094}"/>
                  </a:ext>
                </a:extLst>
              </p:cNvPr>
              <p:cNvGrpSpPr/>
              <p:nvPr/>
            </p:nvGrpSpPr>
            <p:grpSpPr>
              <a:xfrm>
                <a:off x="3072088" y="51640"/>
                <a:ext cx="1440000" cy="277915"/>
                <a:chOff x="3072088" y="2355329"/>
                <a:chExt cx="1440000" cy="277915"/>
              </a:xfrm>
            </p:grpSpPr>
            <p:sp>
              <p:nvSpPr>
                <p:cNvPr id="41" name="직사각형 40">
                  <a:extLst>
                    <a:ext uri="{FF2B5EF4-FFF2-40B4-BE49-F238E27FC236}">
                      <a16:creationId xmlns:a16="http://schemas.microsoft.com/office/drawing/2014/main" id="{8034A3D4-C1B4-4435-4DBB-808865C469B1}"/>
                    </a:ext>
                  </a:extLst>
                </p:cNvPr>
                <p:cNvSpPr/>
                <p:nvPr/>
              </p:nvSpPr>
              <p:spPr>
                <a:xfrm>
                  <a:off x="307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B3D9AF8A-97A1-F71B-C6B6-D63228A052EF}"/>
                    </a:ext>
                  </a:extLst>
                </p:cNvPr>
                <p:cNvSpPr txBox="1"/>
                <p:nvPr/>
              </p:nvSpPr>
              <p:spPr>
                <a:xfrm>
                  <a:off x="3554043" y="2386564"/>
                  <a:ext cx="476092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400" dirty="0" err="1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latin typeface="페이퍼로지 6 SemiBold" pitchFamily="2" charset="-127"/>
                      <a:ea typeface="페이퍼로지 6 SemiBold" pitchFamily="2" charset="-127"/>
                      <a:cs typeface="Pretendard Medium" panose="02000603000000020004" pitchFamily="2" charset="-127"/>
                    </a:rPr>
                    <a:t>역기획</a:t>
                  </a:r>
                  <a:endParaRPr lang="ko-KR" altLang="en-US" sz="1400" dirty="0">
                    <a:solidFill>
                      <a:schemeClr val="accent4">
                        <a:lumMod val="40000"/>
                        <a:lumOff val="60000"/>
                      </a:schemeClr>
                    </a:solidFill>
                    <a:latin typeface="페이퍼로지 6 SemiBold" pitchFamily="2" charset="-127"/>
                    <a:ea typeface="페이퍼로지 6 SemiBold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  <p:grpSp>
            <p:nvGrpSpPr>
              <p:cNvPr id="28" name="그룹 27">
                <a:extLst>
                  <a:ext uri="{FF2B5EF4-FFF2-40B4-BE49-F238E27FC236}">
                    <a16:creationId xmlns:a16="http://schemas.microsoft.com/office/drawing/2014/main" id="{1FEE5CAD-DE02-D2D6-2FE4-41F4F7B323E4}"/>
                  </a:ext>
                </a:extLst>
              </p:cNvPr>
              <p:cNvGrpSpPr/>
              <p:nvPr/>
            </p:nvGrpSpPr>
            <p:grpSpPr>
              <a:xfrm>
                <a:off x="4512088" y="51640"/>
                <a:ext cx="1440000" cy="277915"/>
                <a:chOff x="4512088" y="2355329"/>
                <a:chExt cx="1440000" cy="277915"/>
              </a:xfrm>
            </p:grpSpPr>
            <p:sp>
              <p:nvSpPr>
                <p:cNvPr id="42" name="직사각형 41">
                  <a:extLst>
                    <a:ext uri="{FF2B5EF4-FFF2-40B4-BE49-F238E27FC236}">
                      <a16:creationId xmlns:a16="http://schemas.microsoft.com/office/drawing/2014/main" id="{73319B63-0DB3-3824-A6AD-3333E9AF5137}"/>
                    </a:ext>
                  </a:extLst>
                </p:cNvPr>
                <p:cNvSpPr/>
                <p:nvPr/>
              </p:nvSpPr>
              <p:spPr>
                <a:xfrm>
                  <a:off x="451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F891145E-326C-DBCB-3410-5B8D05004792}"/>
                    </a:ext>
                  </a:extLst>
                </p:cNvPr>
                <p:cNvSpPr txBox="1"/>
                <p:nvPr/>
              </p:nvSpPr>
              <p:spPr>
                <a:xfrm>
                  <a:off x="4810498" y="2417342"/>
                  <a:ext cx="843180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chemeClr val="bg1">
                          <a:lumMod val="6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Medium" panose="02000603000000020004" pitchFamily="2" charset="-127"/>
                    </a:rPr>
                    <a:t>팀 프로젝트 경험</a:t>
                  </a:r>
                </a:p>
              </p:txBody>
            </p:sp>
          </p:grp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AF9F11ED-CEFB-1CEE-EBC6-253B1CAD0D0E}"/>
                  </a:ext>
                </a:extLst>
              </p:cNvPr>
              <p:cNvGrpSpPr/>
              <p:nvPr/>
            </p:nvGrpSpPr>
            <p:grpSpPr>
              <a:xfrm>
                <a:off x="5952088" y="51640"/>
                <a:ext cx="1440000" cy="277915"/>
                <a:chOff x="5952088" y="2355329"/>
                <a:chExt cx="1440000" cy="277915"/>
              </a:xfrm>
            </p:grpSpPr>
            <p:sp>
              <p:nvSpPr>
                <p:cNvPr id="43" name="직사각형 42">
                  <a:extLst>
                    <a:ext uri="{FF2B5EF4-FFF2-40B4-BE49-F238E27FC236}">
                      <a16:creationId xmlns:a16="http://schemas.microsoft.com/office/drawing/2014/main" id="{EA6446A4-7B87-AB5C-25EA-2A14F4CE57D3}"/>
                    </a:ext>
                  </a:extLst>
                </p:cNvPr>
                <p:cNvSpPr/>
                <p:nvPr/>
              </p:nvSpPr>
              <p:spPr>
                <a:xfrm>
                  <a:off x="595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CA3E0B43-1F44-9040-4534-2A68E6538ECD}"/>
                    </a:ext>
                  </a:extLst>
                </p:cNvPr>
                <p:cNvSpPr txBox="1"/>
                <p:nvPr/>
              </p:nvSpPr>
              <p:spPr>
                <a:xfrm>
                  <a:off x="6503773" y="2417342"/>
                  <a:ext cx="336631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chemeClr val="bg1">
                          <a:lumMod val="6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Medium" panose="02000603000000020004" pitchFamily="2" charset="-127"/>
                    </a:rPr>
                    <a:t>마무리</a:t>
                  </a:r>
                </a:p>
              </p:txBody>
            </p:sp>
          </p:grpSp>
          <p:cxnSp>
            <p:nvCxnSpPr>
              <p:cNvPr id="35" name="직선 연결선 34">
                <a:extLst>
                  <a:ext uri="{FF2B5EF4-FFF2-40B4-BE49-F238E27FC236}">
                    <a16:creationId xmlns:a16="http://schemas.microsoft.com/office/drawing/2014/main" id="{BC9B64B3-7B45-E316-7389-8B9CF31491A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3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직선 연결선 35">
                <a:extLst>
                  <a:ext uri="{FF2B5EF4-FFF2-40B4-BE49-F238E27FC236}">
                    <a16:creationId xmlns:a16="http://schemas.microsoft.com/office/drawing/2014/main" id="{AE5C235F-F309-6693-5FF2-EF995526B99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7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>
                <a:extLst>
                  <a:ext uri="{FF2B5EF4-FFF2-40B4-BE49-F238E27FC236}">
                    <a16:creationId xmlns:a16="http://schemas.microsoft.com/office/drawing/2014/main" id="{4BC88B1F-B787-7847-E15F-E88B63ABEB2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1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>
                <a:extLst>
                  <a:ext uri="{FF2B5EF4-FFF2-40B4-BE49-F238E27FC236}">
                    <a16:creationId xmlns:a16="http://schemas.microsoft.com/office/drawing/2014/main" id="{ACC81601-5C69-BC3F-61E0-4351BD8BDC5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5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45">
                <a:extLst>
                  <a:ext uri="{FF2B5EF4-FFF2-40B4-BE49-F238E27FC236}">
                    <a16:creationId xmlns:a16="http://schemas.microsoft.com/office/drawing/2014/main" id="{0096EA36-A569-D8D5-9F1D-EECDC3D6833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연결선 46">
                <a:extLst>
                  <a:ext uri="{FF2B5EF4-FFF2-40B4-BE49-F238E27FC236}">
                    <a16:creationId xmlns:a16="http://schemas.microsoft.com/office/drawing/2014/main" id="{6DA55E81-874C-1F16-13AE-32FBA478CBB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9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8366186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772A59-0815-2955-54EF-993AB33635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8552039-EF59-4C4A-7919-EEE0F9CF3C44}"/>
              </a:ext>
            </a:extLst>
          </p:cNvPr>
          <p:cNvSpPr txBox="1"/>
          <p:nvPr/>
        </p:nvSpPr>
        <p:spPr>
          <a:xfrm>
            <a:off x="545151" y="2912493"/>
            <a:ext cx="5219378" cy="381195"/>
          </a:xfrm>
          <a:prstGeom prst="rect">
            <a:avLst/>
          </a:prstGeom>
          <a:noFill/>
          <a:effectLst/>
        </p:spPr>
        <p:txBody>
          <a:bodyPr wrap="none" lIns="0" tIns="0" rIns="0" bIns="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! 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전투 기획자가 되고 싶은 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‘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홍진선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’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입니다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  <a:p>
            <a:pPr>
              <a:lnSpc>
                <a:spcPct val="130000"/>
              </a:lnSpc>
            </a:pP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논리적인 사고를 바탕으로 전투를 설계하여 유저들에게 몰입감과 즐거움을 선사하는 기획자가 되겠습니다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  <a:endParaRPr lang="ko-KR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817239E-4DEF-676C-46CE-AD2608D91C4B}"/>
              </a:ext>
            </a:extLst>
          </p:cNvPr>
          <p:cNvSpPr txBox="1"/>
          <p:nvPr/>
        </p:nvSpPr>
        <p:spPr>
          <a:xfrm>
            <a:off x="545151" y="4858251"/>
            <a:ext cx="5219378" cy="181140"/>
          </a:xfrm>
          <a:prstGeom prst="rect">
            <a:avLst/>
          </a:prstGeom>
          <a:noFill/>
          <a:effectLst/>
        </p:spPr>
        <p:txBody>
          <a:bodyPr wrap="none" lIns="0" tIns="0" rIns="0" bIns="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논리적인 사고를 바탕으로 전투를 설계하여 유저들에게 몰입감과 즐거움을 선사하는 기획자가 되겠습니다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  <a:endParaRPr lang="ko-KR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C0BC329E-EDCD-2667-EAB5-3C4572478928}"/>
              </a:ext>
            </a:extLst>
          </p:cNvPr>
          <p:cNvGrpSpPr/>
          <p:nvPr/>
        </p:nvGrpSpPr>
        <p:grpSpPr>
          <a:xfrm>
            <a:off x="0" y="0"/>
            <a:ext cx="12192000" cy="381195"/>
            <a:chOff x="0" y="0"/>
            <a:chExt cx="12192000" cy="381195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C44869EA-4EB4-C87A-1B6D-7305B4B20CA1}"/>
                </a:ext>
              </a:extLst>
            </p:cNvPr>
            <p:cNvSpPr/>
            <p:nvPr/>
          </p:nvSpPr>
          <p:spPr>
            <a:xfrm>
              <a:off x="0" y="0"/>
              <a:ext cx="12192000" cy="38119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5B09CF20-120C-FEC7-6B14-B02D8A2F6EB0}"/>
                </a:ext>
              </a:extLst>
            </p:cNvPr>
            <p:cNvGrpSpPr/>
            <p:nvPr/>
          </p:nvGrpSpPr>
          <p:grpSpPr>
            <a:xfrm>
              <a:off x="192088" y="51640"/>
              <a:ext cx="7200000" cy="277915"/>
              <a:chOff x="192088" y="51640"/>
              <a:chExt cx="7200000" cy="277915"/>
            </a:xfrm>
          </p:grpSpPr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0FE8FCFC-A89C-BF8C-1CB1-9E71D6BD4680}"/>
                  </a:ext>
                </a:extLst>
              </p:cNvPr>
              <p:cNvGrpSpPr/>
              <p:nvPr/>
            </p:nvGrpSpPr>
            <p:grpSpPr>
              <a:xfrm>
                <a:off x="192088" y="51640"/>
                <a:ext cx="1440000" cy="277915"/>
                <a:chOff x="192088" y="2355329"/>
                <a:chExt cx="1440000" cy="277915"/>
              </a:xfrm>
            </p:grpSpPr>
            <p:sp>
              <p:nvSpPr>
                <p:cNvPr id="39" name="직사각형 38">
                  <a:extLst>
                    <a:ext uri="{FF2B5EF4-FFF2-40B4-BE49-F238E27FC236}">
                      <a16:creationId xmlns:a16="http://schemas.microsoft.com/office/drawing/2014/main" id="{F3DD32B2-C881-6F6C-09DC-061254866E2E}"/>
                    </a:ext>
                  </a:extLst>
                </p:cNvPr>
                <p:cNvSpPr/>
                <p:nvPr/>
              </p:nvSpPr>
              <p:spPr>
                <a:xfrm>
                  <a:off x="19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0BFEFAF8-1FF1-AE77-63AD-3F3CE0401293}"/>
                    </a:ext>
                  </a:extLst>
                </p:cNvPr>
                <p:cNvSpPr txBox="1"/>
                <p:nvPr/>
              </p:nvSpPr>
              <p:spPr>
                <a:xfrm>
                  <a:off x="743772" y="2417342"/>
                  <a:ext cx="336631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chemeClr val="bg1">
                          <a:lumMod val="6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Medium" panose="02000603000000020004" pitchFamily="2" charset="-127"/>
                    </a:rPr>
                    <a:t>프로필</a:t>
                  </a:r>
                </a:p>
              </p:txBody>
            </p:sp>
          </p:grpSp>
          <p:grpSp>
            <p:nvGrpSpPr>
              <p:cNvPr id="25" name="그룹 24">
                <a:extLst>
                  <a:ext uri="{FF2B5EF4-FFF2-40B4-BE49-F238E27FC236}">
                    <a16:creationId xmlns:a16="http://schemas.microsoft.com/office/drawing/2014/main" id="{C8BA6C55-2CA9-60F7-AE5E-4440389F8AC4}"/>
                  </a:ext>
                </a:extLst>
              </p:cNvPr>
              <p:cNvGrpSpPr/>
              <p:nvPr/>
            </p:nvGrpSpPr>
            <p:grpSpPr>
              <a:xfrm>
                <a:off x="1632088" y="51640"/>
                <a:ext cx="1440000" cy="277915"/>
                <a:chOff x="1632088" y="2355329"/>
                <a:chExt cx="1440000" cy="277915"/>
              </a:xfrm>
            </p:grpSpPr>
            <p:sp>
              <p:nvSpPr>
                <p:cNvPr id="40" name="직사각형 39">
                  <a:extLst>
                    <a:ext uri="{FF2B5EF4-FFF2-40B4-BE49-F238E27FC236}">
                      <a16:creationId xmlns:a16="http://schemas.microsoft.com/office/drawing/2014/main" id="{4541EF57-850E-7A83-2DFB-42DA2FDC3D8C}"/>
                    </a:ext>
                  </a:extLst>
                </p:cNvPr>
                <p:cNvSpPr/>
                <p:nvPr/>
              </p:nvSpPr>
              <p:spPr>
                <a:xfrm>
                  <a:off x="163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115C7449-E1D9-C889-B082-23D00572FBEA}"/>
                    </a:ext>
                  </a:extLst>
                </p:cNvPr>
                <p:cNvSpPr txBox="1"/>
                <p:nvPr/>
              </p:nvSpPr>
              <p:spPr>
                <a:xfrm>
                  <a:off x="2057136" y="2417342"/>
                  <a:ext cx="589905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chemeClr val="bg1">
                          <a:lumMod val="6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Medium" panose="02000603000000020004" pitchFamily="2" charset="-127"/>
                    </a:rPr>
                    <a:t>신규 캐릭터</a:t>
                  </a:r>
                </a:p>
              </p:txBody>
            </p:sp>
          </p:grpSp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91F6E41D-6F0E-5F42-9361-74714AC2EB92}"/>
                  </a:ext>
                </a:extLst>
              </p:cNvPr>
              <p:cNvGrpSpPr/>
              <p:nvPr/>
            </p:nvGrpSpPr>
            <p:grpSpPr>
              <a:xfrm>
                <a:off x="3072088" y="51640"/>
                <a:ext cx="1440000" cy="277915"/>
                <a:chOff x="3072088" y="2355329"/>
                <a:chExt cx="1440000" cy="277915"/>
              </a:xfrm>
            </p:grpSpPr>
            <p:sp>
              <p:nvSpPr>
                <p:cNvPr id="41" name="직사각형 40">
                  <a:extLst>
                    <a:ext uri="{FF2B5EF4-FFF2-40B4-BE49-F238E27FC236}">
                      <a16:creationId xmlns:a16="http://schemas.microsoft.com/office/drawing/2014/main" id="{5C7598D3-3217-BC5B-5165-C8E15E55C5F0}"/>
                    </a:ext>
                  </a:extLst>
                </p:cNvPr>
                <p:cNvSpPr/>
                <p:nvPr/>
              </p:nvSpPr>
              <p:spPr>
                <a:xfrm>
                  <a:off x="307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8E3DA6EB-FBE3-5E23-2973-6DB35A0EB789}"/>
                    </a:ext>
                  </a:extLst>
                </p:cNvPr>
                <p:cNvSpPr txBox="1"/>
                <p:nvPr/>
              </p:nvSpPr>
              <p:spPr>
                <a:xfrm>
                  <a:off x="3623773" y="2417342"/>
                  <a:ext cx="336631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 err="1">
                      <a:solidFill>
                        <a:schemeClr val="bg1">
                          <a:lumMod val="6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Medium" panose="02000603000000020004" pitchFamily="2" charset="-127"/>
                    </a:rPr>
                    <a:t>역기획</a:t>
                  </a:r>
                  <a:endParaRPr lang="ko-KR" altLang="en-US" sz="1000" dirty="0">
                    <a:solidFill>
                      <a:schemeClr val="bg1">
                        <a:lumMod val="65000"/>
                      </a:schemeClr>
                    </a:solidFill>
                    <a:latin typeface="페이퍼로지 5 Medium" pitchFamily="2" charset="-127"/>
                    <a:ea typeface="페이퍼로지 5 Medium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  <p:grpSp>
            <p:nvGrpSpPr>
              <p:cNvPr id="28" name="그룹 27">
                <a:extLst>
                  <a:ext uri="{FF2B5EF4-FFF2-40B4-BE49-F238E27FC236}">
                    <a16:creationId xmlns:a16="http://schemas.microsoft.com/office/drawing/2014/main" id="{A2AE4614-DE5B-3F8C-01E8-B30F13D4CB64}"/>
                  </a:ext>
                </a:extLst>
              </p:cNvPr>
              <p:cNvGrpSpPr/>
              <p:nvPr/>
            </p:nvGrpSpPr>
            <p:grpSpPr>
              <a:xfrm>
                <a:off x="4512088" y="51640"/>
                <a:ext cx="1440000" cy="277915"/>
                <a:chOff x="4512088" y="2355329"/>
                <a:chExt cx="1440000" cy="277915"/>
              </a:xfrm>
            </p:grpSpPr>
            <p:sp>
              <p:nvSpPr>
                <p:cNvPr id="42" name="직사각형 41">
                  <a:extLst>
                    <a:ext uri="{FF2B5EF4-FFF2-40B4-BE49-F238E27FC236}">
                      <a16:creationId xmlns:a16="http://schemas.microsoft.com/office/drawing/2014/main" id="{E78AEE28-F8EC-6108-CEBD-7B52B8731462}"/>
                    </a:ext>
                  </a:extLst>
                </p:cNvPr>
                <p:cNvSpPr/>
                <p:nvPr/>
              </p:nvSpPr>
              <p:spPr>
                <a:xfrm>
                  <a:off x="451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B13E9BFE-83B9-2EFF-15D2-9F602D1F1879}"/>
                    </a:ext>
                  </a:extLst>
                </p:cNvPr>
                <p:cNvSpPr txBox="1"/>
                <p:nvPr/>
              </p:nvSpPr>
              <p:spPr>
                <a:xfrm>
                  <a:off x="4636572" y="2386564"/>
                  <a:ext cx="1191032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400" dirty="0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latin typeface="페이퍼로지 6 SemiBold" pitchFamily="2" charset="-127"/>
                      <a:ea typeface="페이퍼로지 6 SemiBold" pitchFamily="2" charset="-127"/>
                      <a:cs typeface="Pretendard Medium" panose="02000603000000020004" pitchFamily="2" charset="-127"/>
                    </a:rPr>
                    <a:t>팀 프로젝트 경험</a:t>
                  </a:r>
                </a:p>
              </p:txBody>
            </p:sp>
          </p:grp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236CDF68-9074-18B0-96D5-9C72F0693F4E}"/>
                  </a:ext>
                </a:extLst>
              </p:cNvPr>
              <p:cNvGrpSpPr/>
              <p:nvPr/>
            </p:nvGrpSpPr>
            <p:grpSpPr>
              <a:xfrm>
                <a:off x="5952088" y="51640"/>
                <a:ext cx="1440000" cy="277915"/>
                <a:chOff x="5952088" y="2355329"/>
                <a:chExt cx="1440000" cy="277915"/>
              </a:xfrm>
            </p:grpSpPr>
            <p:sp>
              <p:nvSpPr>
                <p:cNvPr id="43" name="직사각형 42">
                  <a:extLst>
                    <a:ext uri="{FF2B5EF4-FFF2-40B4-BE49-F238E27FC236}">
                      <a16:creationId xmlns:a16="http://schemas.microsoft.com/office/drawing/2014/main" id="{E30859F2-D306-1E3B-880E-08CC3CDB6E6C}"/>
                    </a:ext>
                  </a:extLst>
                </p:cNvPr>
                <p:cNvSpPr/>
                <p:nvPr/>
              </p:nvSpPr>
              <p:spPr>
                <a:xfrm>
                  <a:off x="595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D9961206-57FD-521A-AF66-46E3752B022C}"/>
                    </a:ext>
                  </a:extLst>
                </p:cNvPr>
                <p:cNvSpPr txBox="1"/>
                <p:nvPr/>
              </p:nvSpPr>
              <p:spPr>
                <a:xfrm>
                  <a:off x="6503773" y="2417342"/>
                  <a:ext cx="336631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chemeClr val="bg1">
                          <a:lumMod val="6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Medium" panose="02000603000000020004" pitchFamily="2" charset="-127"/>
                    </a:rPr>
                    <a:t>마무리</a:t>
                  </a:r>
                </a:p>
              </p:txBody>
            </p:sp>
          </p:grpSp>
          <p:cxnSp>
            <p:nvCxnSpPr>
              <p:cNvPr id="35" name="직선 연결선 34">
                <a:extLst>
                  <a:ext uri="{FF2B5EF4-FFF2-40B4-BE49-F238E27FC236}">
                    <a16:creationId xmlns:a16="http://schemas.microsoft.com/office/drawing/2014/main" id="{93D01A27-434C-8A87-8D7D-84BAF876900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3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직선 연결선 35">
                <a:extLst>
                  <a:ext uri="{FF2B5EF4-FFF2-40B4-BE49-F238E27FC236}">
                    <a16:creationId xmlns:a16="http://schemas.microsoft.com/office/drawing/2014/main" id="{39D6525E-D805-1CB3-6715-5D119415E07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7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>
                <a:extLst>
                  <a:ext uri="{FF2B5EF4-FFF2-40B4-BE49-F238E27FC236}">
                    <a16:creationId xmlns:a16="http://schemas.microsoft.com/office/drawing/2014/main" id="{EE03E32C-CC1A-01AC-154D-CB5A4E1B2D9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1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>
                <a:extLst>
                  <a:ext uri="{FF2B5EF4-FFF2-40B4-BE49-F238E27FC236}">
                    <a16:creationId xmlns:a16="http://schemas.microsoft.com/office/drawing/2014/main" id="{4A4B11D9-0A01-9154-9B13-313A1988A77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5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45">
                <a:extLst>
                  <a:ext uri="{FF2B5EF4-FFF2-40B4-BE49-F238E27FC236}">
                    <a16:creationId xmlns:a16="http://schemas.microsoft.com/office/drawing/2014/main" id="{163C665B-B7FA-CEFE-6E14-2F5D67D20BC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연결선 46">
                <a:extLst>
                  <a:ext uri="{FF2B5EF4-FFF2-40B4-BE49-F238E27FC236}">
                    <a16:creationId xmlns:a16="http://schemas.microsoft.com/office/drawing/2014/main" id="{2A512221-4306-1B6F-304A-798AA2DAA84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9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40658355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FCC17F-FAAC-BD12-9D65-E2D55AE390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503E486-4D1F-08A8-B74D-FDBEDC11FA33}"/>
              </a:ext>
            </a:extLst>
          </p:cNvPr>
          <p:cNvSpPr txBox="1"/>
          <p:nvPr/>
        </p:nvSpPr>
        <p:spPr>
          <a:xfrm>
            <a:off x="545151" y="2912493"/>
            <a:ext cx="5219378" cy="381195"/>
          </a:xfrm>
          <a:prstGeom prst="rect">
            <a:avLst/>
          </a:prstGeom>
          <a:noFill/>
          <a:effectLst/>
        </p:spPr>
        <p:txBody>
          <a:bodyPr wrap="none" lIns="0" tIns="0" rIns="0" bIns="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! 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전투 기획자가 되고 싶은 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‘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홍진선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’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입니다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  <a:p>
            <a:pPr>
              <a:lnSpc>
                <a:spcPct val="130000"/>
              </a:lnSpc>
            </a:pP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논리적인 사고를 바탕으로 전투를 설계하여 유저들에게 몰입감과 즐거움을 선사하는 기획자가 되겠습니다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  <a:endParaRPr lang="ko-KR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A93AE33-4739-8702-55DA-8FADE60AAA01}"/>
              </a:ext>
            </a:extLst>
          </p:cNvPr>
          <p:cNvSpPr txBox="1"/>
          <p:nvPr/>
        </p:nvSpPr>
        <p:spPr>
          <a:xfrm>
            <a:off x="545151" y="4858251"/>
            <a:ext cx="5219378" cy="181140"/>
          </a:xfrm>
          <a:prstGeom prst="rect">
            <a:avLst/>
          </a:prstGeom>
          <a:noFill/>
          <a:effectLst/>
        </p:spPr>
        <p:txBody>
          <a:bodyPr wrap="none" lIns="0" tIns="0" rIns="0" bIns="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논리적인 사고를 바탕으로 전투를 설계하여 유저들에게 몰입감과 즐거움을 선사하는 기획자가 되겠습니다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  <a:endParaRPr lang="ko-KR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BE8A6EC5-F5D8-C6BD-8E7E-C73E539830AF}"/>
              </a:ext>
            </a:extLst>
          </p:cNvPr>
          <p:cNvGrpSpPr/>
          <p:nvPr/>
        </p:nvGrpSpPr>
        <p:grpSpPr>
          <a:xfrm>
            <a:off x="0" y="0"/>
            <a:ext cx="12192000" cy="381195"/>
            <a:chOff x="0" y="0"/>
            <a:chExt cx="12192000" cy="381195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C3F11C6B-AD8E-0C28-E764-895321288E97}"/>
                </a:ext>
              </a:extLst>
            </p:cNvPr>
            <p:cNvSpPr/>
            <p:nvPr/>
          </p:nvSpPr>
          <p:spPr>
            <a:xfrm>
              <a:off x="0" y="0"/>
              <a:ext cx="12192000" cy="38119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14ECA0BA-2A23-E76A-5A53-5D489AA427DA}"/>
                </a:ext>
              </a:extLst>
            </p:cNvPr>
            <p:cNvGrpSpPr/>
            <p:nvPr/>
          </p:nvGrpSpPr>
          <p:grpSpPr>
            <a:xfrm>
              <a:off x="192088" y="51640"/>
              <a:ext cx="7200000" cy="277915"/>
              <a:chOff x="192088" y="51640"/>
              <a:chExt cx="7200000" cy="277915"/>
            </a:xfrm>
          </p:grpSpPr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96274C9E-DD3A-C459-00AB-A72FCCBE8E27}"/>
                  </a:ext>
                </a:extLst>
              </p:cNvPr>
              <p:cNvGrpSpPr/>
              <p:nvPr/>
            </p:nvGrpSpPr>
            <p:grpSpPr>
              <a:xfrm>
                <a:off x="192088" y="51640"/>
                <a:ext cx="1440000" cy="277915"/>
                <a:chOff x="192088" y="2355329"/>
                <a:chExt cx="1440000" cy="277915"/>
              </a:xfrm>
            </p:grpSpPr>
            <p:sp>
              <p:nvSpPr>
                <p:cNvPr id="39" name="직사각형 38">
                  <a:extLst>
                    <a:ext uri="{FF2B5EF4-FFF2-40B4-BE49-F238E27FC236}">
                      <a16:creationId xmlns:a16="http://schemas.microsoft.com/office/drawing/2014/main" id="{32CD46A4-36D2-59AE-1D3F-9F1759CFF190}"/>
                    </a:ext>
                  </a:extLst>
                </p:cNvPr>
                <p:cNvSpPr/>
                <p:nvPr/>
              </p:nvSpPr>
              <p:spPr>
                <a:xfrm>
                  <a:off x="19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7603CDFF-7D42-A90D-F06F-D00098B04300}"/>
                    </a:ext>
                  </a:extLst>
                </p:cNvPr>
                <p:cNvSpPr txBox="1"/>
                <p:nvPr/>
              </p:nvSpPr>
              <p:spPr>
                <a:xfrm>
                  <a:off x="743772" y="2417342"/>
                  <a:ext cx="336631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chemeClr val="bg1">
                          <a:lumMod val="6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Medium" panose="02000603000000020004" pitchFamily="2" charset="-127"/>
                    </a:rPr>
                    <a:t>프로필</a:t>
                  </a:r>
                </a:p>
              </p:txBody>
            </p:sp>
          </p:grpSp>
          <p:grpSp>
            <p:nvGrpSpPr>
              <p:cNvPr id="25" name="그룹 24">
                <a:extLst>
                  <a:ext uri="{FF2B5EF4-FFF2-40B4-BE49-F238E27FC236}">
                    <a16:creationId xmlns:a16="http://schemas.microsoft.com/office/drawing/2014/main" id="{ED5278EF-C850-9A89-DEEF-B05E9DCF11E3}"/>
                  </a:ext>
                </a:extLst>
              </p:cNvPr>
              <p:cNvGrpSpPr/>
              <p:nvPr/>
            </p:nvGrpSpPr>
            <p:grpSpPr>
              <a:xfrm>
                <a:off x="1632088" y="51640"/>
                <a:ext cx="1440000" cy="277915"/>
                <a:chOff x="1632088" y="2355329"/>
                <a:chExt cx="1440000" cy="277915"/>
              </a:xfrm>
            </p:grpSpPr>
            <p:sp>
              <p:nvSpPr>
                <p:cNvPr id="40" name="직사각형 39">
                  <a:extLst>
                    <a:ext uri="{FF2B5EF4-FFF2-40B4-BE49-F238E27FC236}">
                      <a16:creationId xmlns:a16="http://schemas.microsoft.com/office/drawing/2014/main" id="{CFCBAC94-E350-B554-73A2-F4C112A6AA21}"/>
                    </a:ext>
                  </a:extLst>
                </p:cNvPr>
                <p:cNvSpPr/>
                <p:nvPr/>
              </p:nvSpPr>
              <p:spPr>
                <a:xfrm>
                  <a:off x="163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4A24226D-FCF2-0019-6ACA-082E6B82628F}"/>
                    </a:ext>
                  </a:extLst>
                </p:cNvPr>
                <p:cNvSpPr txBox="1"/>
                <p:nvPr/>
              </p:nvSpPr>
              <p:spPr>
                <a:xfrm>
                  <a:off x="2057136" y="2417342"/>
                  <a:ext cx="589905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chemeClr val="bg1">
                          <a:lumMod val="6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Medium" panose="02000603000000020004" pitchFamily="2" charset="-127"/>
                    </a:rPr>
                    <a:t>신규 캐릭터</a:t>
                  </a:r>
                </a:p>
              </p:txBody>
            </p:sp>
          </p:grpSp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5EAD58C7-A5B8-0052-8A8F-02252EB6121B}"/>
                  </a:ext>
                </a:extLst>
              </p:cNvPr>
              <p:cNvGrpSpPr/>
              <p:nvPr/>
            </p:nvGrpSpPr>
            <p:grpSpPr>
              <a:xfrm>
                <a:off x="3072088" y="51640"/>
                <a:ext cx="1440000" cy="277915"/>
                <a:chOff x="3072088" y="2355329"/>
                <a:chExt cx="1440000" cy="277915"/>
              </a:xfrm>
            </p:grpSpPr>
            <p:sp>
              <p:nvSpPr>
                <p:cNvPr id="41" name="직사각형 40">
                  <a:extLst>
                    <a:ext uri="{FF2B5EF4-FFF2-40B4-BE49-F238E27FC236}">
                      <a16:creationId xmlns:a16="http://schemas.microsoft.com/office/drawing/2014/main" id="{2AB0302E-2914-F2F7-12FE-D648E7AE1552}"/>
                    </a:ext>
                  </a:extLst>
                </p:cNvPr>
                <p:cNvSpPr/>
                <p:nvPr/>
              </p:nvSpPr>
              <p:spPr>
                <a:xfrm>
                  <a:off x="307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1EBB38EC-4A91-B4AC-660D-DB93B7F09DF4}"/>
                    </a:ext>
                  </a:extLst>
                </p:cNvPr>
                <p:cNvSpPr txBox="1"/>
                <p:nvPr/>
              </p:nvSpPr>
              <p:spPr>
                <a:xfrm>
                  <a:off x="3623773" y="2417342"/>
                  <a:ext cx="336631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 err="1">
                      <a:solidFill>
                        <a:schemeClr val="bg1">
                          <a:lumMod val="6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Medium" panose="02000603000000020004" pitchFamily="2" charset="-127"/>
                    </a:rPr>
                    <a:t>역기획</a:t>
                  </a:r>
                  <a:endParaRPr lang="ko-KR" altLang="en-US" sz="1000" dirty="0">
                    <a:solidFill>
                      <a:schemeClr val="bg1">
                        <a:lumMod val="65000"/>
                      </a:schemeClr>
                    </a:solidFill>
                    <a:latin typeface="페이퍼로지 5 Medium" pitchFamily="2" charset="-127"/>
                    <a:ea typeface="페이퍼로지 5 Medium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  <p:grpSp>
            <p:nvGrpSpPr>
              <p:cNvPr id="28" name="그룹 27">
                <a:extLst>
                  <a:ext uri="{FF2B5EF4-FFF2-40B4-BE49-F238E27FC236}">
                    <a16:creationId xmlns:a16="http://schemas.microsoft.com/office/drawing/2014/main" id="{FE6D7FDB-970D-3285-0FE7-7814FFABFAF5}"/>
                  </a:ext>
                </a:extLst>
              </p:cNvPr>
              <p:cNvGrpSpPr/>
              <p:nvPr/>
            </p:nvGrpSpPr>
            <p:grpSpPr>
              <a:xfrm>
                <a:off x="4512088" y="51640"/>
                <a:ext cx="1440000" cy="277915"/>
                <a:chOff x="4512088" y="2355329"/>
                <a:chExt cx="1440000" cy="277915"/>
              </a:xfrm>
            </p:grpSpPr>
            <p:sp>
              <p:nvSpPr>
                <p:cNvPr id="42" name="직사각형 41">
                  <a:extLst>
                    <a:ext uri="{FF2B5EF4-FFF2-40B4-BE49-F238E27FC236}">
                      <a16:creationId xmlns:a16="http://schemas.microsoft.com/office/drawing/2014/main" id="{2D57E200-C31A-8363-B095-4B1C07401417}"/>
                    </a:ext>
                  </a:extLst>
                </p:cNvPr>
                <p:cNvSpPr/>
                <p:nvPr/>
              </p:nvSpPr>
              <p:spPr>
                <a:xfrm>
                  <a:off x="451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C7DD7432-94B3-4F36-7D09-622D70C9F4B3}"/>
                    </a:ext>
                  </a:extLst>
                </p:cNvPr>
                <p:cNvSpPr txBox="1"/>
                <p:nvPr/>
              </p:nvSpPr>
              <p:spPr>
                <a:xfrm>
                  <a:off x="4810498" y="2417342"/>
                  <a:ext cx="843180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chemeClr val="bg1">
                          <a:lumMod val="6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Medium" panose="02000603000000020004" pitchFamily="2" charset="-127"/>
                    </a:rPr>
                    <a:t>팀 프로젝트 경험</a:t>
                  </a:r>
                </a:p>
              </p:txBody>
            </p:sp>
          </p:grp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1FCF4C76-DEDE-EDC9-4061-2D078380A170}"/>
                  </a:ext>
                </a:extLst>
              </p:cNvPr>
              <p:cNvGrpSpPr/>
              <p:nvPr/>
            </p:nvGrpSpPr>
            <p:grpSpPr>
              <a:xfrm>
                <a:off x="5952088" y="51640"/>
                <a:ext cx="1440000" cy="277915"/>
                <a:chOff x="5952088" y="2355329"/>
                <a:chExt cx="1440000" cy="277915"/>
              </a:xfrm>
            </p:grpSpPr>
            <p:sp>
              <p:nvSpPr>
                <p:cNvPr id="43" name="직사각형 42">
                  <a:extLst>
                    <a:ext uri="{FF2B5EF4-FFF2-40B4-BE49-F238E27FC236}">
                      <a16:creationId xmlns:a16="http://schemas.microsoft.com/office/drawing/2014/main" id="{C036EAAC-F7E6-FD8C-1E8E-FAEFFDA183B3}"/>
                    </a:ext>
                  </a:extLst>
                </p:cNvPr>
                <p:cNvSpPr/>
                <p:nvPr/>
              </p:nvSpPr>
              <p:spPr>
                <a:xfrm>
                  <a:off x="595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C6924F3E-515E-CDF4-1621-B6D2B764B4D7}"/>
                    </a:ext>
                  </a:extLst>
                </p:cNvPr>
                <p:cNvSpPr txBox="1"/>
                <p:nvPr/>
              </p:nvSpPr>
              <p:spPr>
                <a:xfrm>
                  <a:off x="6434043" y="2386564"/>
                  <a:ext cx="476092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400" dirty="0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latin typeface="페이퍼로지 6 SemiBold" pitchFamily="2" charset="-127"/>
                      <a:ea typeface="페이퍼로지 6 SemiBold" pitchFamily="2" charset="-127"/>
                      <a:cs typeface="Pretendard Medium" panose="02000603000000020004" pitchFamily="2" charset="-127"/>
                    </a:rPr>
                    <a:t>마무리</a:t>
                  </a:r>
                </a:p>
              </p:txBody>
            </p:sp>
          </p:grpSp>
          <p:cxnSp>
            <p:nvCxnSpPr>
              <p:cNvPr id="35" name="직선 연결선 34">
                <a:extLst>
                  <a:ext uri="{FF2B5EF4-FFF2-40B4-BE49-F238E27FC236}">
                    <a16:creationId xmlns:a16="http://schemas.microsoft.com/office/drawing/2014/main" id="{70BC8FA7-BC67-78E9-7056-C175C4F2041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3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직선 연결선 35">
                <a:extLst>
                  <a:ext uri="{FF2B5EF4-FFF2-40B4-BE49-F238E27FC236}">
                    <a16:creationId xmlns:a16="http://schemas.microsoft.com/office/drawing/2014/main" id="{E2BAB665-29D2-8340-67A6-44F73AA079F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7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>
                <a:extLst>
                  <a:ext uri="{FF2B5EF4-FFF2-40B4-BE49-F238E27FC236}">
                    <a16:creationId xmlns:a16="http://schemas.microsoft.com/office/drawing/2014/main" id="{320A46A6-8585-0435-B03C-B41E701518B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1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>
                <a:extLst>
                  <a:ext uri="{FF2B5EF4-FFF2-40B4-BE49-F238E27FC236}">
                    <a16:creationId xmlns:a16="http://schemas.microsoft.com/office/drawing/2014/main" id="{8E3E9F67-F5BD-26EA-610D-82A04E73CF7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5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45">
                <a:extLst>
                  <a:ext uri="{FF2B5EF4-FFF2-40B4-BE49-F238E27FC236}">
                    <a16:creationId xmlns:a16="http://schemas.microsoft.com/office/drawing/2014/main" id="{5215A10B-DB44-E0C8-196E-53BED629497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연결선 46">
                <a:extLst>
                  <a:ext uri="{FF2B5EF4-FFF2-40B4-BE49-F238E27FC236}">
                    <a16:creationId xmlns:a16="http://schemas.microsoft.com/office/drawing/2014/main" id="{725552C1-344B-E215-129B-2C14DD91190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9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7465714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19C5DC2E-846C-6C43-8799-97BED40D6457}"/>
              </a:ext>
            </a:extLst>
          </p:cNvPr>
          <p:cNvSpPr/>
          <p:nvPr/>
        </p:nvSpPr>
        <p:spPr>
          <a:xfrm>
            <a:off x="192088" y="381194"/>
            <a:ext cx="11807825" cy="6287894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9023A5FD-A92D-B3E4-204B-415C6889B5F5}"/>
              </a:ext>
            </a:extLst>
          </p:cNvPr>
          <p:cNvSpPr txBox="1"/>
          <p:nvPr/>
        </p:nvSpPr>
        <p:spPr>
          <a:xfrm>
            <a:off x="5278396" y="1015008"/>
            <a:ext cx="6096000" cy="33249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latinLnBrk="1">
              <a:lnSpc>
                <a:spcPts val="1800"/>
              </a:lnSpc>
              <a:buNone/>
            </a:pPr>
            <a:endParaRPr lang="ko-KR" altLang="en-US" b="0" i="0" dirty="0">
              <a:effectLst/>
              <a:latin typeface="IBMPlexMono-Regular"/>
            </a:endParaRPr>
          </a:p>
          <a:p>
            <a:pPr algn="l" latinLnBrk="1">
              <a:lnSpc>
                <a:spcPts val="1800"/>
              </a:lnSpc>
              <a:buNone/>
            </a:pPr>
            <a:r>
              <a:rPr lang="ko-KR" altLang="en-US" b="0" i="0" dirty="0">
                <a:effectLst/>
                <a:latin typeface="IBMPlexMono-Regular"/>
              </a:rPr>
              <a:t> </a:t>
            </a:r>
            <a:r>
              <a:rPr lang="en-US" altLang="ko-KR" b="0" i="0" dirty="0">
                <a:effectLst/>
                <a:latin typeface="IBMPlexMono-Regular"/>
              </a:rPr>
              <a:t>'</a:t>
            </a:r>
            <a:r>
              <a:rPr lang="ko-KR" altLang="en-US" b="0" i="0" dirty="0">
                <a:effectLst/>
                <a:latin typeface="IBMPlexMono-Regular"/>
              </a:rPr>
              <a:t>단일 대상을 상대할 때 좋은 거니까 피해를 집중할 수 있어야 겠네</a:t>
            </a:r>
            <a:r>
              <a:rPr lang="en-US" altLang="ko-KR" b="0" i="0" dirty="0">
                <a:effectLst/>
                <a:latin typeface="IBMPlexMono-Regular"/>
              </a:rPr>
              <a:t>?' -&gt; '</a:t>
            </a:r>
            <a:r>
              <a:rPr lang="ko-KR" altLang="en-US" b="0" i="0" dirty="0">
                <a:effectLst/>
                <a:latin typeface="IBMPlexMono-Regular"/>
              </a:rPr>
              <a:t>피해를 집중하기 위한 방법은 </a:t>
            </a:r>
            <a:r>
              <a:rPr lang="ko-KR" altLang="en-US" b="0" i="0" dirty="0" err="1">
                <a:effectLst/>
                <a:latin typeface="IBMPlexMono-Regular"/>
              </a:rPr>
              <a:t>뭘까</a:t>
            </a:r>
            <a:r>
              <a:rPr lang="en-US" altLang="ko-KR" b="0" i="0" dirty="0">
                <a:effectLst/>
                <a:latin typeface="IBMPlexMono-Regular"/>
              </a:rPr>
              <a:t>?' -&gt; </a:t>
            </a:r>
            <a:r>
              <a:rPr lang="ko-KR" altLang="en-US" b="0" i="0" dirty="0">
                <a:effectLst/>
                <a:latin typeface="IBMPlexMono-Regular"/>
              </a:rPr>
              <a:t>해결 방법 </a:t>
            </a:r>
            <a:r>
              <a:rPr lang="en-US" altLang="ko-KR" b="0" i="0" dirty="0">
                <a:effectLst/>
                <a:latin typeface="IBMPlexMono-Regular"/>
              </a:rPr>
              <a:t>1. </a:t>
            </a:r>
            <a:r>
              <a:rPr lang="ko-KR" altLang="en-US" b="0" i="0" dirty="0">
                <a:effectLst/>
                <a:latin typeface="IBMPlexMono-Regular"/>
              </a:rPr>
              <a:t>무기의 구조를 분석 </a:t>
            </a:r>
            <a:r>
              <a:rPr lang="en-US" altLang="ko-KR" b="0" i="0" dirty="0">
                <a:effectLst/>
                <a:latin typeface="IBMPlexMono-Regular"/>
              </a:rPr>
              <a:t>(</a:t>
            </a:r>
            <a:r>
              <a:rPr lang="ko-KR" altLang="en-US" b="0" i="0" dirty="0">
                <a:effectLst/>
                <a:latin typeface="IBMPlexMono-Regular"/>
              </a:rPr>
              <a:t>이것으로 프로필에 설명한 나의 강점 중 하나인 분석력</a:t>
            </a:r>
            <a:r>
              <a:rPr lang="en-US" altLang="ko-KR" b="0" i="0" dirty="0">
                <a:effectLst/>
                <a:latin typeface="IBMPlexMono-Regular"/>
              </a:rPr>
              <a:t>, </a:t>
            </a:r>
            <a:r>
              <a:rPr lang="ko-KR" altLang="en-US" b="0" i="0" dirty="0">
                <a:effectLst/>
                <a:latin typeface="IBMPlexMono-Regular"/>
              </a:rPr>
              <a:t>논리력을 보여주기 위함</a:t>
            </a:r>
            <a:r>
              <a:rPr lang="en-US" altLang="ko-KR" b="0" i="0" dirty="0">
                <a:effectLst/>
                <a:latin typeface="IBMPlexMono-Regular"/>
              </a:rPr>
              <a:t>) -&gt; </a:t>
            </a:r>
            <a:r>
              <a:rPr lang="ko-KR" altLang="en-US" b="0" i="0" dirty="0">
                <a:effectLst/>
                <a:latin typeface="IBMPlexMono-Regular"/>
              </a:rPr>
              <a:t>부채는 부챗살 </a:t>
            </a:r>
            <a:r>
              <a:rPr lang="en-US" altLang="ko-KR" b="0" i="0" dirty="0">
                <a:effectLst/>
                <a:latin typeface="IBMPlexMono-Regular"/>
              </a:rPr>
              <a:t>+ </a:t>
            </a:r>
            <a:r>
              <a:rPr lang="ko-KR" altLang="en-US" b="0" i="0" dirty="0">
                <a:effectLst/>
                <a:latin typeface="IBMPlexMono-Regular"/>
              </a:rPr>
              <a:t>부채면으로 구성되어 있음 </a:t>
            </a:r>
            <a:r>
              <a:rPr lang="en-US" altLang="ko-KR" b="0" i="0" dirty="0">
                <a:effectLst/>
                <a:latin typeface="IBMPlexMono-Regular"/>
              </a:rPr>
              <a:t>-&gt; </a:t>
            </a:r>
            <a:r>
              <a:rPr lang="ko-KR" altLang="en-US" b="0" i="0" dirty="0">
                <a:effectLst/>
                <a:latin typeface="IBMPlexMono-Regular"/>
              </a:rPr>
              <a:t>부챗살이 얇고 뾰족한 것이 뭔가 피뢰침 같다 </a:t>
            </a:r>
            <a:r>
              <a:rPr lang="en-US" altLang="ko-KR" b="0" i="0" dirty="0">
                <a:effectLst/>
                <a:latin typeface="IBMPlexMono-Regular"/>
              </a:rPr>
              <a:t>-&gt; </a:t>
            </a:r>
            <a:r>
              <a:rPr lang="ko-KR" altLang="en-US" b="0" i="0" dirty="0">
                <a:effectLst/>
                <a:latin typeface="IBMPlexMono-Regular"/>
              </a:rPr>
              <a:t>피뢰침은 번개를 유도하는 역할을 한다 </a:t>
            </a:r>
            <a:r>
              <a:rPr lang="en-US" altLang="ko-KR" b="0" i="0" dirty="0">
                <a:effectLst/>
                <a:latin typeface="IBMPlexMono-Regular"/>
              </a:rPr>
              <a:t>-&gt; </a:t>
            </a:r>
            <a:r>
              <a:rPr lang="ko-KR" altLang="en-US" b="0" i="0" dirty="0">
                <a:effectLst/>
                <a:latin typeface="IBMPlexMono-Regular"/>
              </a:rPr>
              <a:t>그러면 피해를 집중하는 것도 가능하지 않을까</a:t>
            </a:r>
            <a:r>
              <a:rPr lang="en-US" altLang="ko-KR" b="0" i="0" dirty="0">
                <a:effectLst/>
                <a:latin typeface="IBMPlexMono-Regular"/>
              </a:rPr>
              <a:t>? -&gt; </a:t>
            </a:r>
            <a:r>
              <a:rPr lang="ko-KR" altLang="en-US" b="0" i="0" dirty="0">
                <a:effectLst/>
                <a:latin typeface="IBMPlexMono-Regular"/>
              </a:rPr>
              <a:t>부챗살을 피뢰침삼아 번개를 유도하는 전투 스타일 구상 </a:t>
            </a:r>
            <a:r>
              <a:rPr lang="en-US" altLang="ko-KR" b="0" i="0" dirty="0">
                <a:effectLst/>
                <a:latin typeface="IBMPlexMono-Regular"/>
              </a:rPr>
              <a:t>-&gt; </a:t>
            </a:r>
            <a:r>
              <a:rPr lang="ko-KR" altLang="en-US" b="0" i="0" dirty="0">
                <a:effectLst/>
                <a:latin typeface="IBMPlexMono-Regular"/>
              </a:rPr>
              <a:t>피뢰침은 번개를 유도할 뿐만 아니라 피뢰침이 설치된 지면으로 번개를 방전시키는 역할을 함 </a:t>
            </a:r>
            <a:r>
              <a:rPr lang="en-US" altLang="ko-KR" b="0" i="0" dirty="0">
                <a:effectLst/>
                <a:latin typeface="IBMPlexMono-Regular"/>
              </a:rPr>
              <a:t>-&gt; </a:t>
            </a:r>
            <a:r>
              <a:rPr lang="ko-KR" altLang="en-US" b="0" i="0" dirty="0">
                <a:effectLst/>
                <a:latin typeface="IBMPlexMono-Regular"/>
              </a:rPr>
              <a:t>상대의 몸에 피뢰침을 꽂으면 상대의 몸 내부로 번개를 방전 시킬 수 있지 않을까</a:t>
            </a:r>
            <a:r>
              <a:rPr lang="en-US" altLang="ko-KR" b="0" i="0" dirty="0">
                <a:effectLst/>
                <a:latin typeface="IBMPlexMono-Regular"/>
              </a:rPr>
              <a:t>? -&gt; </a:t>
            </a:r>
            <a:r>
              <a:rPr lang="ko-KR" altLang="en-US" b="0" i="0" dirty="0">
                <a:effectLst/>
                <a:latin typeface="IBMPlexMono-Regular"/>
              </a:rPr>
              <a:t>방어 무시 효과로 적용할 수 있지 않을까</a:t>
            </a:r>
            <a:r>
              <a:rPr lang="en-US" altLang="ko-KR" b="0" i="0" dirty="0">
                <a:effectLst/>
                <a:latin typeface="IBMPlexMono-Regular"/>
              </a:rPr>
              <a:t>? -&gt; </a:t>
            </a:r>
            <a:r>
              <a:rPr lang="ko-KR" altLang="en-US" b="0" i="0" dirty="0">
                <a:effectLst/>
                <a:latin typeface="IBMPlexMono-Regular"/>
              </a:rPr>
              <a:t>방어 무시 효과를 추가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2F061F89-A6B2-2FA9-75F2-677F1A86BBA6}"/>
              </a:ext>
            </a:extLst>
          </p:cNvPr>
          <p:cNvSpPr txBox="1"/>
          <p:nvPr/>
        </p:nvSpPr>
        <p:spPr>
          <a:xfrm>
            <a:off x="883920" y="4563833"/>
            <a:ext cx="4002699" cy="307777"/>
          </a:xfrm>
          <a:prstGeom prst="rect">
            <a:avLst/>
          </a:prstGeom>
          <a:noFill/>
          <a:effectLst/>
        </p:spPr>
        <p:txBody>
          <a:bodyPr wrap="none" lIns="0" tIns="0" rIns="0" bIns="0" rtlCol="0" anchor="t">
            <a:spAutoFit/>
          </a:bodyPr>
          <a:lstStyle/>
          <a:p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뾰족하고 얇은 부챗살이 피뢰침 같은 역할을 할 수 있지 않을까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?</a:t>
            </a:r>
          </a:p>
          <a:p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피뢰침은 번개를 유도하는 역할을 하니까 피해를 집중하는 컨셉에 적합한 것 같다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D0792E19-01F5-E781-DD8E-483485AB20BB}"/>
              </a:ext>
            </a:extLst>
          </p:cNvPr>
          <p:cNvSpPr txBox="1"/>
          <p:nvPr/>
        </p:nvSpPr>
        <p:spPr>
          <a:xfrm>
            <a:off x="1609377" y="1015008"/>
            <a:ext cx="1264770" cy="123111"/>
          </a:xfrm>
          <a:prstGeom prst="rect">
            <a:avLst/>
          </a:prstGeom>
          <a:noFill/>
          <a:effectLst/>
        </p:spPr>
        <p:txBody>
          <a:bodyPr wrap="none" lIns="0" tIns="0" rIns="0" bIns="0" rtlCol="0" anchor="t">
            <a:spAutoFit/>
          </a:bodyPr>
          <a:lstStyle/>
          <a:p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&lt;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참고 자료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&gt; CN 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타워 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캐나다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endParaRPr lang="en-US" altLang="ko-KR" sz="800" dirty="0">
              <a:solidFill>
                <a:schemeClr val="tx1">
                  <a:lumMod val="65000"/>
                  <a:lumOff val="3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A35B06D-62FB-BD1F-32E7-0DE3575366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72" t="15450" r="23701" b="33761"/>
          <a:stretch>
            <a:fillRect/>
          </a:stretch>
        </p:blipFill>
        <p:spPr bwMode="auto">
          <a:xfrm>
            <a:off x="1578279" y="1183610"/>
            <a:ext cx="1326967" cy="1133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9" name="TextBox 148">
            <a:extLst>
              <a:ext uri="{FF2B5EF4-FFF2-40B4-BE49-F238E27FC236}">
                <a16:creationId xmlns:a16="http://schemas.microsoft.com/office/drawing/2014/main" id="{5F6C3008-BAFD-01BF-0496-61BD44E84E8B}"/>
              </a:ext>
            </a:extLst>
          </p:cNvPr>
          <p:cNvSpPr txBox="1"/>
          <p:nvPr/>
        </p:nvSpPr>
        <p:spPr>
          <a:xfrm>
            <a:off x="1627229" y="2354055"/>
            <a:ext cx="1074012" cy="246221"/>
          </a:xfrm>
          <a:prstGeom prst="rect">
            <a:avLst/>
          </a:prstGeom>
          <a:noFill/>
          <a:effectLst/>
        </p:spPr>
        <p:txBody>
          <a:bodyPr wrap="none" lIns="0" tIns="0" rIns="0" bIns="0" rtlCol="0" anchor="t">
            <a:spAutoFit/>
          </a:bodyPr>
          <a:lstStyle/>
          <a:p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높은 곳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+ 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얇고 뾰족한 모양</a:t>
            </a:r>
            <a:endParaRPr lang="en-US" altLang="ko-KR" sz="800" dirty="0">
              <a:solidFill>
                <a:schemeClr val="tx1">
                  <a:lumMod val="65000"/>
                  <a:lumOff val="3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피뢰침 역할을 하게 되는 </a:t>
            </a:r>
            <a:endParaRPr lang="en-US" altLang="ko-KR" sz="800" dirty="0">
              <a:solidFill>
                <a:schemeClr val="tx1">
                  <a:lumMod val="65000"/>
                  <a:lumOff val="3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grpSp>
        <p:nvGrpSpPr>
          <p:cNvPr id="158" name="그룹 157">
            <a:extLst>
              <a:ext uri="{FF2B5EF4-FFF2-40B4-BE49-F238E27FC236}">
                <a16:creationId xmlns:a16="http://schemas.microsoft.com/office/drawing/2014/main" id="{B9F877F0-8442-9298-F29E-E5638E505A96}"/>
              </a:ext>
            </a:extLst>
          </p:cNvPr>
          <p:cNvGrpSpPr/>
          <p:nvPr/>
        </p:nvGrpSpPr>
        <p:grpSpPr>
          <a:xfrm>
            <a:off x="1356092" y="2998834"/>
            <a:ext cx="2690298" cy="860332"/>
            <a:chOff x="8896638" y="3371211"/>
            <a:chExt cx="2690298" cy="860332"/>
          </a:xfrm>
        </p:grpSpPr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B8F1A912-E08A-F9C4-D4FC-F694776B4347}"/>
                </a:ext>
              </a:extLst>
            </p:cNvPr>
            <p:cNvSpPr txBox="1"/>
            <p:nvPr/>
          </p:nvSpPr>
          <p:spPr>
            <a:xfrm>
              <a:off x="8896638" y="3923766"/>
              <a:ext cx="2690298" cy="30777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effectLst/>
          </p:spPr>
          <p:txBody>
            <a:bodyPr wrap="square" lIns="0" tIns="0" rIns="0" bIns="0" rtlCol="0" anchor="t">
              <a:spAutoFit/>
            </a:bodyPr>
            <a:lstStyle/>
            <a:p>
              <a:pPr algn="ctr"/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얇고 뾰족한 부챗살이 피뢰침처럼 번개를 유도할 수 있지 않을까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?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endPara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2BA2657D-69A7-E602-64BC-BEA796C0CDA7}"/>
                </a:ext>
              </a:extLst>
            </p:cNvPr>
            <p:cNvSpPr txBox="1"/>
            <p:nvPr/>
          </p:nvSpPr>
          <p:spPr>
            <a:xfrm>
              <a:off x="8964640" y="3371211"/>
              <a:ext cx="897682" cy="153888"/>
            </a:xfrm>
            <a:prstGeom prst="rect">
              <a:avLst/>
            </a:prstGeom>
            <a:noFill/>
            <a:effectLst/>
          </p:spPr>
          <p:txBody>
            <a:bodyPr wrap="none" lIns="0" tIns="0" rIns="0" bIns="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(2) </a:t>
              </a:r>
              <a:r>
                <a:rPr lang="ko-KR" altLang="en-US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아이디어 획득</a:t>
              </a:r>
              <a:endPara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058313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12828</TotalTime>
  <Words>955</Words>
  <Application>Microsoft Office PowerPoint</Application>
  <PresentationFormat>와이드스크린</PresentationFormat>
  <Paragraphs>152</Paragraphs>
  <Slides>10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22" baseType="lpstr">
      <vt:lpstr>IBMPlexMono-Regular</vt:lpstr>
      <vt:lpstr>Noto Sans KR</vt:lpstr>
      <vt:lpstr>Pretendard</vt:lpstr>
      <vt:lpstr>Pretendard SemiBold</vt:lpstr>
      <vt:lpstr>맑은 고딕</vt:lpstr>
      <vt:lpstr>빛의 계승자 Bold</vt:lpstr>
      <vt:lpstr>페이퍼로지 4 Regular</vt:lpstr>
      <vt:lpstr>페이퍼로지 5 Medium</vt:lpstr>
      <vt:lpstr>페이퍼로지 6 SemiBold</vt:lpstr>
      <vt:lpstr>페이퍼로지 7 Bold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마무리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홍진선(2017184037)</dc:creator>
  <cp:lastModifiedBy>홍진선(2017184037)</cp:lastModifiedBy>
  <cp:revision>614</cp:revision>
  <dcterms:created xsi:type="dcterms:W3CDTF">2025-06-06T11:22:44Z</dcterms:created>
  <dcterms:modified xsi:type="dcterms:W3CDTF">2025-10-01T12:51:10Z</dcterms:modified>
</cp:coreProperties>
</file>